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62" r:id="rId4"/>
    <p:sldId id="279" r:id="rId5"/>
    <p:sldId id="263" r:id="rId6"/>
    <p:sldId id="268" r:id="rId7"/>
    <p:sldId id="264" r:id="rId8"/>
    <p:sldId id="269" r:id="rId9"/>
    <p:sldId id="280" r:id="rId10"/>
    <p:sldId id="272" r:id="rId11"/>
    <p:sldId id="265" r:id="rId12"/>
    <p:sldId id="271" r:id="rId13"/>
    <p:sldId id="270" r:id="rId14"/>
    <p:sldId id="273" r:id="rId15"/>
    <p:sldId id="278" r:id="rId16"/>
    <p:sldId id="276" r:id="rId17"/>
    <p:sldId id="274" r:id="rId18"/>
    <p:sldId id="281" r:id="rId19"/>
    <p:sldId id="283" r:id="rId20"/>
    <p:sldId id="266" r:id="rId21"/>
    <p:sldId id="284" r:id="rId22"/>
    <p:sldId id="267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15F20F-7AD1-43F5-93AC-0A74EF4ABBD3}">
          <p14:sldIdLst>
            <p14:sldId id="256"/>
            <p14:sldId id="261"/>
          </p14:sldIdLst>
        </p14:section>
        <p14:section name="Bio" id="{1675B5D9-96F8-4F0B-878A-6EDA3CE22887}">
          <p14:sldIdLst>
            <p14:sldId id="262"/>
          </p14:sldIdLst>
        </p14:section>
        <p14:section name="Overview" id="{A1E26F77-A505-49F0-8998-09D2C3EFF041}">
          <p14:sldIdLst>
            <p14:sldId id="279"/>
            <p14:sldId id="263"/>
            <p14:sldId id="268"/>
            <p14:sldId id="264"/>
            <p14:sldId id="269"/>
          </p14:sldIdLst>
        </p14:section>
        <p14:section name="Values Delivery" id="{C21010CD-3881-4EE2-8481-47358E8DCFD7}">
          <p14:sldIdLst>
            <p14:sldId id="280"/>
            <p14:sldId id="272"/>
            <p14:sldId id="265"/>
            <p14:sldId id="271"/>
            <p14:sldId id="270"/>
            <p14:sldId id="273"/>
            <p14:sldId id="278"/>
            <p14:sldId id="276"/>
            <p14:sldId id="274"/>
          </p14:sldIdLst>
        </p14:section>
        <p14:section name="Summary, conclusions and next steps" id="{3922FFA0-369E-4191-AC4E-714469EA62E0}">
          <p14:sldIdLst>
            <p14:sldId id="281"/>
            <p14:sldId id="283"/>
            <p14:sldId id="266"/>
            <p14:sldId id="284"/>
          </p14:sldIdLst>
        </p14:section>
        <p14:section name="Appendix" id="{6CEF6886-0F13-48E1-9983-FDAD451F67EF}">
          <p14:sldIdLst>
            <p14:sldId id="267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EC869-6071-4BDC-8E8A-FE9EF55507D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9F0E94F1-B3F1-466F-87E2-46C04FF533EE}">
      <dgm:prSet phldrT="[Text]"/>
      <dgm:spPr/>
      <dgm:t>
        <a:bodyPr/>
        <a:lstStyle/>
        <a:p>
          <a:r>
            <a:rPr lang="en-AU" dirty="0"/>
            <a:t>Load</a:t>
          </a:r>
        </a:p>
      </dgm:t>
    </dgm:pt>
    <dgm:pt modelId="{D77DB066-590A-4263-9BB9-B486D5BA7DBA}" type="parTrans" cxnId="{8410D705-FC37-43EA-9230-47795A728AD3}">
      <dgm:prSet/>
      <dgm:spPr/>
      <dgm:t>
        <a:bodyPr/>
        <a:lstStyle/>
        <a:p>
          <a:endParaRPr lang="en-AU"/>
        </a:p>
      </dgm:t>
    </dgm:pt>
    <dgm:pt modelId="{0EA734B9-066B-46BB-92C0-550F46B6F68E}" type="sibTrans" cxnId="{8410D705-FC37-43EA-9230-47795A728AD3}">
      <dgm:prSet/>
      <dgm:spPr/>
      <dgm:t>
        <a:bodyPr/>
        <a:lstStyle/>
        <a:p>
          <a:endParaRPr lang="en-AU"/>
        </a:p>
      </dgm:t>
    </dgm:pt>
    <dgm:pt modelId="{03CB2066-48B0-4D62-B83B-632EDAEBC039}">
      <dgm:prSet phldrT="[Text]"/>
      <dgm:spPr/>
      <dgm:t>
        <a:bodyPr/>
        <a:lstStyle/>
        <a:p>
          <a:r>
            <a:rPr lang="en-AU" dirty="0"/>
            <a:t>Resize</a:t>
          </a:r>
        </a:p>
      </dgm:t>
    </dgm:pt>
    <dgm:pt modelId="{7658B646-DF2E-4C44-8705-B586A00FA4CE}" type="parTrans" cxnId="{02ED1B9E-AB1F-4AC4-B42B-2CFE1F2F1B04}">
      <dgm:prSet/>
      <dgm:spPr/>
      <dgm:t>
        <a:bodyPr/>
        <a:lstStyle/>
        <a:p>
          <a:endParaRPr lang="en-AU"/>
        </a:p>
      </dgm:t>
    </dgm:pt>
    <dgm:pt modelId="{F029353D-C8EA-4470-A4D3-DDC7A2A83A38}" type="sibTrans" cxnId="{02ED1B9E-AB1F-4AC4-B42B-2CFE1F2F1B04}">
      <dgm:prSet/>
      <dgm:spPr/>
      <dgm:t>
        <a:bodyPr/>
        <a:lstStyle/>
        <a:p>
          <a:endParaRPr lang="en-AU"/>
        </a:p>
      </dgm:t>
    </dgm:pt>
    <dgm:pt modelId="{93D4A390-4654-48C0-8DC0-D362C915EF01}">
      <dgm:prSet phldrT="[Text]"/>
      <dgm:spPr/>
      <dgm:t>
        <a:bodyPr/>
        <a:lstStyle/>
        <a:p>
          <a:r>
            <a:rPr lang="en-AU" dirty="0"/>
            <a:t>To-arrays</a:t>
          </a:r>
        </a:p>
      </dgm:t>
    </dgm:pt>
    <dgm:pt modelId="{38334FDE-D804-46A0-9C1D-4D772C2318C3}" type="parTrans" cxnId="{8E883A64-3945-4554-9501-A4CD904E49F4}">
      <dgm:prSet/>
      <dgm:spPr/>
      <dgm:t>
        <a:bodyPr/>
        <a:lstStyle/>
        <a:p>
          <a:endParaRPr lang="en-AU"/>
        </a:p>
      </dgm:t>
    </dgm:pt>
    <dgm:pt modelId="{644DF40D-7BBF-4DFE-AE8E-FCFB4BA1667F}" type="sibTrans" cxnId="{8E883A64-3945-4554-9501-A4CD904E49F4}">
      <dgm:prSet/>
      <dgm:spPr/>
      <dgm:t>
        <a:bodyPr/>
        <a:lstStyle/>
        <a:p>
          <a:endParaRPr lang="en-AU"/>
        </a:p>
      </dgm:t>
    </dgm:pt>
    <dgm:pt modelId="{2C20E642-BB26-488F-BBBF-0EDFC30AD899}" type="pres">
      <dgm:prSet presAssocID="{D82EC869-6071-4BDC-8E8A-FE9EF55507D7}" presName="Name0" presStyleCnt="0">
        <dgm:presLayoutVars>
          <dgm:dir/>
          <dgm:animLvl val="lvl"/>
          <dgm:resizeHandles val="exact"/>
        </dgm:presLayoutVars>
      </dgm:prSet>
      <dgm:spPr/>
    </dgm:pt>
    <dgm:pt modelId="{AEA7AB87-4C70-4266-8C5D-65639860B398}" type="pres">
      <dgm:prSet presAssocID="{9F0E94F1-B3F1-466F-87E2-46C04FF533E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FA2858E-C428-459D-B6C7-72935CB4ECC8}" type="pres">
      <dgm:prSet presAssocID="{0EA734B9-066B-46BB-92C0-550F46B6F68E}" presName="parTxOnlySpace" presStyleCnt="0"/>
      <dgm:spPr/>
    </dgm:pt>
    <dgm:pt modelId="{A56C577F-9975-49BA-840C-CF0FBD74440D}" type="pres">
      <dgm:prSet presAssocID="{03CB2066-48B0-4D62-B83B-632EDAEBC03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259B9AA-7D04-475F-A7BC-E6E8522D7EB1}" type="pres">
      <dgm:prSet presAssocID="{F029353D-C8EA-4470-A4D3-DDC7A2A83A38}" presName="parTxOnlySpace" presStyleCnt="0"/>
      <dgm:spPr/>
    </dgm:pt>
    <dgm:pt modelId="{4D7E38BC-A5FC-4443-A4E4-6C70A83F2440}" type="pres">
      <dgm:prSet presAssocID="{93D4A390-4654-48C0-8DC0-D362C915EF01}" presName="parTxOnly" presStyleLbl="node1" presStyleIdx="2" presStyleCnt="3" custScaleX="100301">
        <dgm:presLayoutVars>
          <dgm:chMax val="0"/>
          <dgm:chPref val="0"/>
          <dgm:bulletEnabled val="1"/>
        </dgm:presLayoutVars>
      </dgm:prSet>
      <dgm:spPr/>
    </dgm:pt>
  </dgm:ptLst>
  <dgm:cxnLst>
    <dgm:cxn modelId="{8410D705-FC37-43EA-9230-47795A728AD3}" srcId="{D82EC869-6071-4BDC-8E8A-FE9EF55507D7}" destId="{9F0E94F1-B3F1-466F-87E2-46C04FF533EE}" srcOrd="0" destOrd="0" parTransId="{D77DB066-590A-4263-9BB9-B486D5BA7DBA}" sibTransId="{0EA734B9-066B-46BB-92C0-550F46B6F68E}"/>
    <dgm:cxn modelId="{97C5652D-E45C-4115-8483-060C9D73648D}" type="presOf" srcId="{D82EC869-6071-4BDC-8E8A-FE9EF55507D7}" destId="{2C20E642-BB26-488F-BBBF-0EDFC30AD899}" srcOrd="0" destOrd="0" presId="urn:microsoft.com/office/officeart/2005/8/layout/chevron1"/>
    <dgm:cxn modelId="{9ED4943F-B48B-4ACC-A8CE-C29B86A0BB0F}" type="presOf" srcId="{93D4A390-4654-48C0-8DC0-D362C915EF01}" destId="{4D7E38BC-A5FC-4443-A4E4-6C70A83F2440}" srcOrd="0" destOrd="0" presId="urn:microsoft.com/office/officeart/2005/8/layout/chevron1"/>
    <dgm:cxn modelId="{8E883A64-3945-4554-9501-A4CD904E49F4}" srcId="{D82EC869-6071-4BDC-8E8A-FE9EF55507D7}" destId="{93D4A390-4654-48C0-8DC0-D362C915EF01}" srcOrd="2" destOrd="0" parTransId="{38334FDE-D804-46A0-9C1D-4D772C2318C3}" sibTransId="{644DF40D-7BBF-4DFE-AE8E-FCFB4BA1667F}"/>
    <dgm:cxn modelId="{02ED1B9E-AB1F-4AC4-B42B-2CFE1F2F1B04}" srcId="{D82EC869-6071-4BDC-8E8A-FE9EF55507D7}" destId="{03CB2066-48B0-4D62-B83B-632EDAEBC039}" srcOrd="1" destOrd="0" parTransId="{7658B646-DF2E-4C44-8705-B586A00FA4CE}" sibTransId="{F029353D-C8EA-4470-A4D3-DDC7A2A83A38}"/>
    <dgm:cxn modelId="{1CCD6BBB-667D-45B7-AE08-0DD0D1617719}" type="presOf" srcId="{03CB2066-48B0-4D62-B83B-632EDAEBC039}" destId="{A56C577F-9975-49BA-840C-CF0FBD74440D}" srcOrd="0" destOrd="0" presId="urn:microsoft.com/office/officeart/2005/8/layout/chevron1"/>
    <dgm:cxn modelId="{FB4598EA-BD31-4B47-B638-D7CC8382A22B}" type="presOf" srcId="{9F0E94F1-B3F1-466F-87E2-46C04FF533EE}" destId="{AEA7AB87-4C70-4266-8C5D-65639860B398}" srcOrd="0" destOrd="0" presId="urn:microsoft.com/office/officeart/2005/8/layout/chevron1"/>
    <dgm:cxn modelId="{7A1A132E-AB0A-41FE-8D26-1E41208DC474}" type="presParOf" srcId="{2C20E642-BB26-488F-BBBF-0EDFC30AD899}" destId="{AEA7AB87-4C70-4266-8C5D-65639860B398}" srcOrd="0" destOrd="0" presId="urn:microsoft.com/office/officeart/2005/8/layout/chevron1"/>
    <dgm:cxn modelId="{A85CA394-E209-454F-BC0B-B33F116F99DC}" type="presParOf" srcId="{2C20E642-BB26-488F-BBBF-0EDFC30AD899}" destId="{EFA2858E-C428-459D-B6C7-72935CB4ECC8}" srcOrd="1" destOrd="0" presId="urn:microsoft.com/office/officeart/2005/8/layout/chevron1"/>
    <dgm:cxn modelId="{575FF46E-9D5A-40A1-9821-EB06A39BDF24}" type="presParOf" srcId="{2C20E642-BB26-488F-BBBF-0EDFC30AD899}" destId="{A56C577F-9975-49BA-840C-CF0FBD74440D}" srcOrd="2" destOrd="0" presId="urn:microsoft.com/office/officeart/2005/8/layout/chevron1"/>
    <dgm:cxn modelId="{F08ECA87-E137-4DD9-A182-B9A1C8255691}" type="presParOf" srcId="{2C20E642-BB26-488F-BBBF-0EDFC30AD899}" destId="{2259B9AA-7D04-475F-A7BC-E6E8522D7EB1}" srcOrd="3" destOrd="0" presId="urn:microsoft.com/office/officeart/2005/8/layout/chevron1"/>
    <dgm:cxn modelId="{F80386B9-FED1-4178-BC3E-7212E4352446}" type="presParOf" srcId="{2C20E642-BB26-488F-BBBF-0EDFC30AD899}" destId="{4D7E38BC-A5FC-4443-A4E4-6C70A83F24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7AB87-4C70-4266-8C5D-65639860B398}">
      <dsp:nvSpPr>
        <dsp:cNvPr id="0" name=""/>
        <dsp:cNvSpPr/>
      </dsp:nvSpPr>
      <dsp:spPr>
        <a:xfrm>
          <a:off x="4692" y="0"/>
          <a:ext cx="3800089" cy="7623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500" kern="1200" dirty="0"/>
            <a:t>Load</a:t>
          </a:r>
        </a:p>
      </dsp:txBody>
      <dsp:txXfrm>
        <a:off x="385874" y="0"/>
        <a:ext cx="3037725" cy="762364"/>
      </dsp:txXfrm>
    </dsp:sp>
    <dsp:sp modelId="{A56C577F-9975-49BA-840C-CF0FBD74440D}">
      <dsp:nvSpPr>
        <dsp:cNvPr id="0" name=""/>
        <dsp:cNvSpPr/>
      </dsp:nvSpPr>
      <dsp:spPr>
        <a:xfrm>
          <a:off x="3424772" y="0"/>
          <a:ext cx="3800089" cy="7623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500" kern="1200" dirty="0"/>
            <a:t>Resize</a:t>
          </a:r>
        </a:p>
      </dsp:txBody>
      <dsp:txXfrm>
        <a:off x="3805954" y="0"/>
        <a:ext cx="3037725" cy="762364"/>
      </dsp:txXfrm>
    </dsp:sp>
    <dsp:sp modelId="{4D7E38BC-A5FC-4443-A4E4-6C70A83F2440}">
      <dsp:nvSpPr>
        <dsp:cNvPr id="0" name=""/>
        <dsp:cNvSpPr/>
      </dsp:nvSpPr>
      <dsp:spPr>
        <a:xfrm>
          <a:off x="6844853" y="0"/>
          <a:ext cx="3811528" cy="7623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500" kern="1200" dirty="0"/>
            <a:t>To-arrays</a:t>
          </a:r>
        </a:p>
      </dsp:txBody>
      <dsp:txXfrm>
        <a:off x="7226035" y="0"/>
        <a:ext cx="3049164" cy="762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DB576-8762-4D83-A5F5-9BFBA21C1006}" type="datetimeFigureOut">
              <a:rPr lang="en-AU" smtClean="0"/>
              <a:t>21/10/2022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87AA8-5CF8-4138-B9E1-0EBA1CBACC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13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316C-40F0-58B0-04F4-29D6870A0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7F918-916C-39D9-DF1E-C555FA24A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B1D5C-5C3C-A68C-6435-D0CF0179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7B504-BF1A-4747-9183-71E4F2C36975}" type="datetime1">
              <a:rPr lang="en-AU" smtClean="0"/>
              <a:t>21/10/2022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F12B2-3BCD-CE09-9766-00E948C9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0AFFA-A77D-B922-2AF6-05F8EA5A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15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BB9A-2831-6DA4-2ACF-304E7F71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482F7-EF47-3006-DE66-A2414E2ED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3A3AC-DBC8-3906-2A25-60846250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26EC-9E1C-4083-BE41-FBA8299EC94B}" type="datetime1">
              <a:rPr lang="en-AU" smtClean="0"/>
              <a:t>21/10/2022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9EE92-BF3D-B383-A3CC-4D257FB4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85E72-5B6F-9294-1FD5-CDAFF05F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7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0F0DF6-2C5A-5FB7-80B5-11FEDF0D9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F3A0F-A3A9-5C6B-8A7E-64A1C4EFC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1CF1F-1140-4283-6689-F5D26F21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A7D2-098C-4B51-B36E-9197C587C02E}" type="datetime1">
              <a:rPr lang="en-AU" smtClean="0"/>
              <a:t>21/10/2022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93C9-84BD-9A5E-989B-FD6FBDB2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5562C-4D82-7282-D77A-63082AD4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85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ADA4-6BA1-0CD0-402F-9BC32101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F7C1-18F6-6409-56F5-2AAEC94B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EED79-F441-F0EB-7EC3-47B22EA5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9C4B-0C91-4B4E-A28B-577228486235}" type="datetime1">
              <a:rPr lang="en-AU" smtClean="0"/>
              <a:t>21/10/2022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A816C-5F2C-0992-9EAA-BD693126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5735-289B-DCF7-E02A-E4C2FA39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79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56F8-6F0A-5EC3-B24A-8BBBF3CC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F90FA-4078-7555-0752-179A5A828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36760-7CDF-4F04-4880-EBBEDD46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79F1-AC35-4880-9024-DAEC1DE09FBA}" type="datetime1">
              <a:rPr lang="en-AU" smtClean="0"/>
              <a:t>21/10/2022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6647-7E44-93C5-1FFB-98E2824C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02121-088C-8DC1-22F3-C2FE1B15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84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EFFD-01F1-FF06-5316-7612571F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E906B-ADB1-2691-A5C9-C566B3D63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8F173-D846-872A-4BA4-B5518642B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3AE68-3480-2882-0047-5EAC52CA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E5D9-7F3C-48E4-B220-82090A09B5F9}" type="datetime1">
              <a:rPr lang="en-AU" smtClean="0"/>
              <a:t>21/10/2022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9110C-6AED-B006-B250-AAC5FE38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69B77-5FA8-C774-D25C-78370CAF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68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9BD5-A41C-A7DC-C6CC-C32DC5FE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3EEE3-1A5A-9103-5F6C-D050BEC71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D4659-208F-61EB-E282-96C59F560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C064B-26CE-F890-10F4-B9B5966CE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70AE4-C31F-CCCE-3D5F-35FB2979B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1B2DF-29AC-E8FF-0A88-3323171B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987-73DE-4965-A3E9-EE85B2F86861}" type="datetime1">
              <a:rPr lang="en-AU" smtClean="0"/>
              <a:t>21/10/2022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C0C4B-EB48-FFEC-877E-0ED3A3A3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70F03-FD52-99E7-786B-F43885067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840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179A-DC9B-5078-5479-82048D02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8EBB9-3347-4291-F56C-335ECC54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CE2B-B80E-4760-86A9-06389122A6CE}" type="datetime1">
              <a:rPr lang="en-AU" smtClean="0"/>
              <a:t>21/10/2022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F5017-2307-C859-EAA1-1D4D71B7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9E229-7D82-800F-142B-F6CA53A7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696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F27A9-EA2E-33DD-90C2-075FB631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0F26-BD61-4CC8-977F-5357C3E48240}" type="datetime1">
              <a:rPr lang="en-AU" smtClean="0"/>
              <a:t>21/10/2022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19AC0-FD25-3E4C-E294-EA822E30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C3CF1-0930-2D93-1A2E-45BE5333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541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899F-0A0F-80EC-6B6E-60FF9FDB2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56432-E694-DD88-24AE-39AD77B6E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A2257-0D61-A5F0-13CE-DAF15E97C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AD4C8-CCFF-501D-0470-3BCC772D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CA2AB-E269-453E-874A-9AE9D6660009}" type="datetime1">
              <a:rPr lang="en-AU" smtClean="0"/>
              <a:t>21/10/2022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9ED56-D650-2B3F-82A3-F1F894F9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C1866-A3F9-6D3A-4EBB-DF9F5DFB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755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B97-0D23-8593-CEF6-74CC5835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ECDEF1-8BA2-F18F-D0DA-7B161B98C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8E24B-CC06-7933-82F0-BBA5CBACB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96D94-07A2-3C00-970D-5C1074D2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1985-7A97-42BA-98D4-5C558132961B}" type="datetime1">
              <a:rPr lang="en-AU" smtClean="0"/>
              <a:t>21/10/2022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1FB74-0669-DC37-EE4C-8B1287B0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C0A76-D5D8-C3CF-A733-6A02C980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26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1BBCDF-3ABC-B00D-967E-6055235E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D5382-7E8A-6A2F-E189-EC9873963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C9CC5-BDA6-D39A-2891-E8611D97E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20212-3991-42A7-82C2-35F5F3BD1559}" type="datetime1">
              <a:rPr lang="en-AU" smtClean="0"/>
              <a:t>21/10/2022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2C58F-B5FC-978C-006D-C974613CE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German Traffic Sign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95796-AB12-C8D8-373E-F0E7E1189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E973C-FB8C-4FEB-83B3-49798DD119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9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kaggle.com/datasets/meowmeowmeowmeowmeow/gtsrb-german-traffic-sign?select=Test.csv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AD9183-8284-50D8-6F5D-C5801E8E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CA73C-BAB1-099D-313B-25DE46A1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66DA-63CC-F37D-F1F1-8BA73756D9B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03565" y="830241"/>
            <a:ext cx="9144000" cy="114634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Capstone Project</a:t>
            </a:r>
            <a:br>
              <a:rPr lang="en-AU" sz="4800" b="1" dirty="0"/>
            </a:br>
            <a:r>
              <a:rPr lang="en-AU" sz="4800" b="1" dirty="0"/>
              <a:t>German Traffic Sign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98BF3-47FD-B79C-C69A-9D9DAE87C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095" y="2102693"/>
            <a:ext cx="4732942" cy="365259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68EB4B8-681A-8987-2986-B8F607F77E13}"/>
              </a:ext>
            </a:extLst>
          </p:cNvPr>
          <p:cNvSpPr txBox="1">
            <a:spLocks/>
          </p:cNvSpPr>
          <p:nvPr/>
        </p:nvSpPr>
        <p:spPr>
          <a:xfrm>
            <a:off x="4038600" y="5887124"/>
            <a:ext cx="4073930" cy="469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Presented by Antonin STUBER</a:t>
            </a:r>
          </a:p>
        </p:txBody>
      </p:sp>
    </p:spTree>
    <p:extLst>
      <p:ext uri="{BB962C8B-B14F-4D97-AF65-F5344CB8AC3E}">
        <p14:creationId xmlns:p14="http://schemas.microsoft.com/office/powerpoint/2010/main" val="422321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56D-9738-998B-5EA5-29FB540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28CA2-DD96-DC2A-F26C-FCB6AD1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10</a:t>
            </a:fld>
            <a:endParaRPr lang="en-A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8D2BBF-70D9-568D-C406-46E06BD5881C}"/>
              </a:ext>
            </a:extLst>
          </p:cNvPr>
          <p:cNvGrpSpPr/>
          <p:nvPr/>
        </p:nvGrpSpPr>
        <p:grpSpPr>
          <a:xfrm>
            <a:off x="225209" y="1773382"/>
            <a:ext cx="11896614" cy="4218701"/>
            <a:chOff x="225209" y="1773382"/>
            <a:chExt cx="11896614" cy="42187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82671E-4B63-5F41-DF65-B9F2BFAE1C60}"/>
                </a:ext>
              </a:extLst>
            </p:cNvPr>
            <p:cNvGrpSpPr/>
            <p:nvPr/>
          </p:nvGrpSpPr>
          <p:grpSpPr>
            <a:xfrm>
              <a:off x="1071417" y="2392083"/>
              <a:ext cx="9823002" cy="3600000"/>
              <a:chOff x="1191490" y="2068963"/>
              <a:chExt cx="9823002" cy="36000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DC7DB54-CF88-5C99-12B9-15A879383BCE}"/>
                  </a:ext>
                </a:extLst>
              </p:cNvPr>
              <p:cNvGrpSpPr/>
              <p:nvPr/>
            </p:nvGrpSpPr>
            <p:grpSpPr>
              <a:xfrm>
                <a:off x="1191490" y="3687889"/>
                <a:ext cx="3114855" cy="360000"/>
                <a:chOff x="725190" y="3663519"/>
                <a:chExt cx="2953191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6778A09-523A-C3D3-4AFC-9B9AA51C7D70}"/>
                    </a:ext>
                  </a:extLst>
                </p:cNvPr>
                <p:cNvSpPr/>
                <p:nvPr/>
              </p:nvSpPr>
              <p:spPr>
                <a:xfrm>
                  <a:off x="725190" y="3663519"/>
                  <a:ext cx="2953191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93A6C48-6A9F-2F3F-6BB4-2575E7498052}"/>
                    </a:ext>
                  </a:extLst>
                </p:cNvPr>
                <p:cNvCxnSpPr>
                  <a:cxnSpLocks/>
                  <a:stCxn id="11" idx="1"/>
                  <a:endCxn id="11" idx="3"/>
                </p:cNvCxnSpPr>
                <p:nvPr/>
              </p:nvCxnSpPr>
              <p:spPr>
                <a:xfrm>
                  <a:off x="725190" y="3843519"/>
                  <a:ext cx="295319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7115F6C-4B4C-E60C-38CA-2A45F8B0E752}"/>
                  </a:ext>
                </a:extLst>
              </p:cNvPr>
              <p:cNvGrpSpPr/>
              <p:nvPr/>
            </p:nvGrpSpPr>
            <p:grpSpPr>
              <a:xfrm>
                <a:off x="7546346" y="3688963"/>
                <a:ext cx="3468146" cy="360000"/>
                <a:chOff x="390236" y="3663519"/>
                <a:chExt cx="3288146" cy="36000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A74626F-E911-2451-22CA-199464380BDB}"/>
                    </a:ext>
                  </a:extLst>
                </p:cNvPr>
                <p:cNvSpPr/>
                <p:nvPr/>
              </p:nvSpPr>
              <p:spPr>
                <a:xfrm>
                  <a:off x="390236" y="3663519"/>
                  <a:ext cx="3288146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C85F763-5ED2-C8F3-0D39-407AB2874EF1}"/>
                    </a:ext>
                  </a:extLst>
                </p:cNvPr>
                <p:cNvCxnSpPr>
                  <a:cxnSpLocks/>
                  <a:stCxn id="19" idx="1"/>
                  <a:endCxn id="19" idx="3"/>
                </p:cNvCxnSpPr>
                <p:nvPr/>
              </p:nvCxnSpPr>
              <p:spPr>
                <a:xfrm>
                  <a:off x="390236" y="3843519"/>
                  <a:ext cx="3288146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37EE8BA-B45C-1DDB-E5FD-6181CB0A425F}"/>
                  </a:ext>
                </a:extLst>
              </p:cNvPr>
              <p:cNvGrpSpPr/>
              <p:nvPr/>
            </p:nvGrpSpPr>
            <p:grpSpPr>
              <a:xfrm>
                <a:off x="4126346" y="2068963"/>
                <a:ext cx="3600000" cy="3600000"/>
                <a:chOff x="2458044" y="2115144"/>
                <a:chExt cx="3600000" cy="3600000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63F97F-1C90-5415-91E8-3EBD5263E1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58044" y="2115144"/>
                  <a:ext cx="3600000" cy="3600000"/>
                </a:xfrm>
                <a:custGeom>
                  <a:avLst/>
                  <a:gdLst>
                    <a:gd name="connsiteX0" fmla="*/ 1800000 w 3600000"/>
                    <a:gd name="connsiteY0" fmla="*/ 360000 h 3600000"/>
                    <a:gd name="connsiteX1" fmla="*/ 360000 w 3600000"/>
                    <a:gd name="connsiteY1" fmla="*/ 1800000 h 3600000"/>
                    <a:gd name="connsiteX2" fmla="*/ 1800000 w 3600000"/>
                    <a:gd name="connsiteY2" fmla="*/ 3240000 h 3600000"/>
                    <a:gd name="connsiteX3" fmla="*/ 3240000 w 3600000"/>
                    <a:gd name="connsiteY3" fmla="*/ 1800000 h 3600000"/>
                    <a:gd name="connsiteX4" fmla="*/ 1800000 w 3600000"/>
                    <a:gd name="connsiteY4" fmla="*/ 360000 h 3600000"/>
                    <a:gd name="connsiteX5" fmla="*/ 1800000 w 3600000"/>
                    <a:gd name="connsiteY5" fmla="*/ 0 h 3600000"/>
                    <a:gd name="connsiteX6" fmla="*/ 3600000 w 3600000"/>
                    <a:gd name="connsiteY6" fmla="*/ 1800000 h 3600000"/>
                    <a:gd name="connsiteX7" fmla="*/ 1800000 w 3600000"/>
                    <a:gd name="connsiteY7" fmla="*/ 3600000 h 3600000"/>
                    <a:gd name="connsiteX8" fmla="*/ 0 w 3600000"/>
                    <a:gd name="connsiteY8" fmla="*/ 1800000 h 3600000"/>
                    <a:gd name="connsiteX9" fmla="*/ 1800000 w 3600000"/>
                    <a:gd name="connsiteY9" fmla="*/ 0 h 360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00000" h="3600000">
                      <a:moveTo>
                        <a:pt x="1800000" y="360000"/>
                      </a:moveTo>
                      <a:cubicBezTo>
                        <a:pt x="1004710" y="360000"/>
                        <a:pt x="360000" y="1004710"/>
                        <a:pt x="360000" y="1800000"/>
                      </a:cubicBezTo>
                      <a:cubicBezTo>
                        <a:pt x="360000" y="2595290"/>
                        <a:pt x="1004710" y="3240000"/>
                        <a:pt x="1800000" y="3240000"/>
                      </a:cubicBezTo>
                      <a:cubicBezTo>
                        <a:pt x="2595290" y="3240000"/>
                        <a:pt x="3240000" y="2595290"/>
                        <a:pt x="3240000" y="1800000"/>
                      </a:cubicBezTo>
                      <a:cubicBezTo>
                        <a:pt x="3240000" y="1004710"/>
                        <a:pt x="2595290" y="360000"/>
                        <a:pt x="1800000" y="360000"/>
                      </a:cubicBezTo>
                      <a:close/>
                      <a:moveTo>
                        <a:pt x="1800000" y="0"/>
                      </a:moveTo>
                      <a:cubicBezTo>
                        <a:pt x="2794113" y="0"/>
                        <a:pt x="3600000" y="805887"/>
                        <a:pt x="3600000" y="1800000"/>
                      </a:cubicBezTo>
                      <a:cubicBezTo>
                        <a:pt x="3600000" y="2794113"/>
                        <a:pt x="2794113" y="3600000"/>
                        <a:pt x="1800000" y="3600000"/>
                      </a:cubicBezTo>
                      <a:cubicBezTo>
                        <a:pt x="805887" y="3600000"/>
                        <a:pt x="0" y="2794113"/>
                        <a:pt x="0" y="1800000"/>
                      </a:cubicBezTo>
                      <a:cubicBezTo>
                        <a:pt x="0" y="805887"/>
                        <a:pt x="805887" y="0"/>
                        <a:pt x="1800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581E823-CB58-52C3-2A52-811B568CB2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8044" y="2295144"/>
                  <a:ext cx="3240000" cy="3240000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F9E84F-A592-992C-3B9B-A73AF799E1C8}"/>
                </a:ext>
              </a:extLst>
            </p:cNvPr>
            <p:cNvSpPr txBox="1"/>
            <p:nvPr/>
          </p:nvSpPr>
          <p:spPr>
            <a:xfrm>
              <a:off x="838200" y="1773382"/>
              <a:ext cx="1863652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AU" dirty="0"/>
                <a:t>Business question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63B3C7-4B65-3280-4BAE-A0BDFF8E09D4}"/>
                </a:ext>
              </a:extLst>
            </p:cNvPr>
            <p:cNvSpPr txBox="1"/>
            <p:nvPr/>
          </p:nvSpPr>
          <p:spPr>
            <a:xfrm>
              <a:off x="225209" y="4001677"/>
              <a:ext cx="66620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AU" dirty="0"/>
                <a:t>DATA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BD409-9A5A-B992-4D4E-79069F1AF61D}"/>
                </a:ext>
              </a:extLst>
            </p:cNvPr>
            <p:cNvSpPr txBox="1"/>
            <p:nvPr/>
          </p:nvSpPr>
          <p:spPr>
            <a:xfrm>
              <a:off x="1023411" y="2846991"/>
              <a:ext cx="14932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AU" dirty="0"/>
                <a:t>Data question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447C6A-EED3-B985-1592-D97B48705ED1}"/>
                </a:ext>
              </a:extLst>
            </p:cNvPr>
            <p:cNvSpPr txBox="1"/>
            <p:nvPr/>
          </p:nvSpPr>
          <p:spPr>
            <a:xfrm>
              <a:off x="9120424" y="1948751"/>
              <a:ext cx="172354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AU" dirty="0"/>
                <a:t>Business answer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0C0D4-4F2F-2F76-F7BA-D207B87766DD}"/>
                </a:ext>
              </a:extLst>
            </p:cNvPr>
            <p:cNvSpPr txBox="1"/>
            <p:nvPr/>
          </p:nvSpPr>
          <p:spPr>
            <a:xfrm>
              <a:off x="9305636" y="3031657"/>
              <a:ext cx="135312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AU" dirty="0"/>
                <a:t>Data answer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9CE19A-7933-3A1A-EDB7-AE4E65974726}"/>
                </a:ext>
              </a:extLst>
            </p:cNvPr>
            <p:cNvSpPr txBox="1"/>
            <p:nvPr/>
          </p:nvSpPr>
          <p:spPr>
            <a:xfrm>
              <a:off x="10967468" y="4011009"/>
              <a:ext cx="115435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AU" dirty="0"/>
                <a:t>SOLUTION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166E0BA-770C-26B5-2830-7A3E03FF6380}"/>
                </a:ext>
              </a:extLst>
            </p:cNvPr>
            <p:cNvCxnSpPr>
              <a:stCxn id="22" idx="2"/>
              <a:endCxn id="26" idx="0"/>
            </p:cNvCxnSpPr>
            <p:nvPr/>
          </p:nvCxnSpPr>
          <p:spPr>
            <a:xfrm>
              <a:off x="1770026" y="2142714"/>
              <a:ext cx="0" cy="704277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EF7BC7C-CB46-16ED-E027-230CDA69C064}"/>
                </a:ext>
              </a:extLst>
            </p:cNvPr>
            <p:cNvGrpSpPr/>
            <p:nvPr/>
          </p:nvGrpSpPr>
          <p:grpSpPr>
            <a:xfrm>
              <a:off x="5318588" y="2090932"/>
              <a:ext cx="1057974" cy="1057972"/>
              <a:chOff x="6295876" y="1584379"/>
              <a:chExt cx="941152" cy="941152"/>
            </a:xfrm>
          </p:grpSpPr>
          <p:sp>
            <p:nvSpPr>
              <p:cNvPr id="39" name="Octagon 38">
                <a:extLst>
                  <a:ext uri="{FF2B5EF4-FFF2-40B4-BE49-F238E27FC236}">
                    <a16:creationId xmlns:a16="http://schemas.microsoft.com/office/drawing/2014/main" id="{29ED66BC-DC0B-47B5-6F14-6AAD88B95EF5}"/>
                  </a:ext>
                </a:extLst>
              </p:cNvPr>
              <p:cNvSpPr/>
              <p:nvPr/>
            </p:nvSpPr>
            <p:spPr>
              <a:xfrm>
                <a:off x="6295876" y="1584379"/>
                <a:ext cx="941152" cy="941152"/>
              </a:xfrm>
              <a:prstGeom prst="octagon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B16800-1183-44F3-254D-AB39A7042B7C}"/>
                  </a:ext>
                </a:extLst>
              </p:cNvPr>
              <p:cNvSpPr txBox="1"/>
              <p:nvPr/>
            </p:nvSpPr>
            <p:spPr>
              <a:xfrm>
                <a:off x="6312128" y="1888980"/>
                <a:ext cx="908646" cy="3011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AU" sz="1600" dirty="0">
                    <a:solidFill>
                      <a:schemeClr val="bg1"/>
                    </a:solidFill>
                  </a:rPr>
                  <a:t>Modelling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9FEDF0-E08D-1638-EA0D-2CA49846E8D9}"/>
                </a:ext>
              </a:extLst>
            </p:cNvPr>
            <p:cNvGrpSpPr/>
            <p:nvPr/>
          </p:nvGrpSpPr>
          <p:grpSpPr>
            <a:xfrm>
              <a:off x="7976254" y="3755202"/>
              <a:ext cx="1209177" cy="1257604"/>
              <a:chOff x="3028904" y="1413058"/>
              <a:chExt cx="1209177" cy="1257604"/>
            </a:xfrm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DDAEBEB2-031A-CEE4-D768-E5063F06AAA1}"/>
                  </a:ext>
                </a:extLst>
              </p:cNvPr>
              <p:cNvSpPr/>
              <p:nvPr/>
            </p:nvSpPr>
            <p:spPr>
              <a:xfrm rot="10800000">
                <a:off x="3080001" y="1413058"/>
                <a:ext cx="1108374" cy="95824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81553A4-8CF6-CD27-5DB5-53A767992CB1}"/>
                  </a:ext>
                </a:extLst>
              </p:cNvPr>
              <p:cNvGrpSpPr/>
              <p:nvPr/>
            </p:nvGrpSpPr>
            <p:grpSpPr>
              <a:xfrm>
                <a:off x="3028904" y="1413485"/>
                <a:ext cx="1209177" cy="1257177"/>
                <a:chOff x="3870229" y="1027139"/>
                <a:chExt cx="1401982" cy="145763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26E9DE3-DD63-3858-56CD-F6A24265BBB3}"/>
                    </a:ext>
                  </a:extLst>
                </p:cNvPr>
                <p:cNvSpPr txBox="1"/>
                <p:nvPr/>
              </p:nvSpPr>
              <p:spPr>
                <a:xfrm>
                  <a:off x="3870229" y="2092237"/>
                  <a:ext cx="1401982" cy="39253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solidFill>
                        <a:schemeClr val="dk1"/>
                      </a:solidFill>
                    </a:defRPr>
                  </a:lvl1pPr>
                  <a:lvl2pPr>
                    <a:defRPr>
                      <a:solidFill>
                        <a:schemeClr val="dk1"/>
                      </a:solidFill>
                    </a:defRPr>
                  </a:lvl2pPr>
                  <a:lvl3pPr>
                    <a:defRPr>
                      <a:solidFill>
                        <a:schemeClr val="dk1"/>
                      </a:solidFill>
                    </a:defRPr>
                  </a:lvl3pPr>
                  <a:lvl4pPr>
                    <a:defRPr>
                      <a:solidFill>
                        <a:schemeClr val="dk1"/>
                      </a:solidFill>
                    </a:defRPr>
                  </a:lvl4pPr>
                  <a:lvl5pPr>
                    <a:defRPr>
                      <a:solidFill>
                        <a:schemeClr val="dk1"/>
                      </a:solidFill>
                    </a:defRPr>
                  </a:lvl5pPr>
                  <a:lvl6pPr>
                    <a:defRPr>
                      <a:solidFill>
                        <a:schemeClr val="dk1"/>
                      </a:solidFill>
                    </a:defRPr>
                  </a:lvl6pPr>
                  <a:lvl7pPr>
                    <a:defRPr>
                      <a:solidFill>
                        <a:schemeClr val="dk1"/>
                      </a:solidFill>
                    </a:defRPr>
                  </a:lvl7pPr>
                  <a:lvl8pPr>
                    <a:defRPr>
                      <a:solidFill>
                        <a:schemeClr val="dk1"/>
                      </a:solidFill>
                    </a:defRPr>
                  </a:lvl8pPr>
                  <a:lvl9pPr>
                    <a:defRPr>
                      <a:solidFill>
                        <a:schemeClr val="dk1"/>
                      </a:solidFill>
                    </a:defRPr>
                  </a:lvl9pPr>
                </a:lstStyle>
                <a:p>
                  <a:r>
                    <a:rPr lang="en-AU" sz="1600" dirty="0"/>
                    <a:t>Deployment</a:t>
                  </a:r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7EAD121-BB73-BB83-38F4-3C7BD2928CB2}"/>
                    </a:ext>
                  </a:extLst>
                </p:cNvPr>
                <p:cNvSpPr/>
                <p:nvPr/>
              </p:nvSpPr>
              <p:spPr>
                <a:xfrm rot="10800000">
                  <a:off x="3927033" y="1027139"/>
                  <a:ext cx="1288799" cy="1111034"/>
                </a:xfrm>
                <a:custGeom>
                  <a:avLst/>
                  <a:gdLst>
                    <a:gd name="connsiteX0" fmla="*/ 644400 w 1288799"/>
                    <a:gd name="connsiteY0" fmla="*/ 192954 h 1111034"/>
                    <a:gd name="connsiteX1" fmla="*/ 154305 w 1288799"/>
                    <a:gd name="connsiteY1" fmla="*/ 1000677 h 1111034"/>
                    <a:gd name="connsiteX2" fmla="*/ 1134495 w 1288799"/>
                    <a:gd name="connsiteY2" fmla="*/ 1000677 h 1111034"/>
                    <a:gd name="connsiteX3" fmla="*/ 644400 w 1288799"/>
                    <a:gd name="connsiteY3" fmla="*/ 0 h 1111034"/>
                    <a:gd name="connsiteX4" fmla="*/ 1288799 w 1288799"/>
                    <a:gd name="connsiteY4" fmla="*/ 1111034 h 1111034"/>
                    <a:gd name="connsiteX5" fmla="*/ 0 w 1288799"/>
                    <a:gd name="connsiteY5" fmla="*/ 1111034 h 111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8799" h="1111034">
                      <a:moveTo>
                        <a:pt x="644400" y="192954"/>
                      </a:moveTo>
                      <a:lnTo>
                        <a:pt x="154305" y="1000677"/>
                      </a:lnTo>
                      <a:lnTo>
                        <a:pt x="1134495" y="1000677"/>
                      </a:lnTo>
                      <a:close/>
                      <a:moveTo>
                        <a:pt x="644400" y="0"/>
                      </a:moveTo>
                      <a:lnTo>
                        <a:pt x="1288799" y="1111034"/>
                      </a:lnTo>
                      <a:lnTo>
                        <a:pt x="0" y="111103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AU"/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036851C-D409-29D4-B128-754D2EF62048}"/>
                </a:ext>
              </a:extLst>
            </p:cNvPr>
            <p:cNvGrpSpPr/>
            <p:nvPr/>
          </p:nvGrpSpPr>
          <p:grpSpPr>
            <a:xfrm>
              <a:off x="6618482" y="2729801"/>
              <a:ext cx="1237230" cy="1234494"/>
              <a:chOff x="3511743" y="87751"/>
              <a:chExt cx="1199342" cy="1196690"/>
            </a:xfrm>
          </p:grpSpPr>
          <p:sp>
            <p:nvSpPr>
              <p:cNvPr id="54" name="Diamond 53">
                <a:extLst>
                  <a:ext uri="{FF2B5EF4-FFF2-40B4-BE49-F238E27FC236}">
                    <a16:creationId xmlns:a16="http://schemas.microsoft.com/office/drawing/2014/main" id="{F2D88D55-1EBD-F78A-35CB-1EF30303509C}"/>
                  </a:ext>
                </a:extLst>
              </p:cNvPr>
              <p:cNvSpPr/>
              <p:nvPr/>
            </p:nvSpPr>
            <p:spPr>
              <a:xfrm>
                <a:off x="3511743" y="87753"/>
                <a:ext cx="1196688" cy="1196688"/>
              </a:xfrm>
              <a:prstGeom prst="diamond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7E99342-A609-4C76-7827-D662D8C2CFB9}"/>
                  </a:ext>
                </a:extLst>
              </p:cNvPr>
              <p:cNvSpPr/>
              <p:nvPr/>
            </p:nvSpPr>
            <p:spPr>
              <a:xfrm>
                <a:off x="3514397" y="87751"/>
                <a:ext cx="1196688" cy="1196688"/>
              </a:xfrm>
              <a:custGeom>
                <a:avLst/>
                <a:gdLst>
                  <a:gd name="connsiteX0" fmla="*/ 598344 w 1196688"/>
                  <a:gd name="connsiteY0" fmla="*/ 150828 h 1196688"/>
                  <a:gd name="connsiteX1" fmla="*/ 150828 w 1196688"/>
                  <a:gd name="connsiteY1" fmla="*/ 598344 h 1196688"/>
                  <a:gd name="connsiteX2" fmla="*/ 598344 w 1196688"/>
                  <a:gd name="connsiteY2" fmla="*/ 1045860 h 1196688"/>
                  <a:gd name="connsiteX3" fmla="*/ 1045860 w 1196688"/>
                  <a:gd name="connsiteY3" fmla="*/ 598344 h 1196688"/>
                  <a:gd name="connsiteX4" fmla="*/ 598344 w 1196688"/>
                  <a:gd name="connsiteY4" fmla="*/ 0 h 1196688"/>
                  <a:gd name="connsiteX5" fmla="*/ 1196688 w 1196688"/>
                  <a:gd name="connsiteY5" fmla="*/ 598344 h 1196688"/>
                  <a:gd name="connsiteX6" fmla="*/ 598344 w 1196688"/>
                  <a:gd name="connsiteY6" fmla="*/ 1196688 h 1196688"/>
                  <a:gd name="connsiteX7" fmla="*/ 0 w 1196688"/>
                  <a:gd name="connsiteY7" fmla="*/ 598344 h 119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6688" h="1196688">
                    <a:moveTo>
                      <a:pt x="598344" y="150828"/>
                    </a:moveTo>
                    <a:lnTo>
                      <a:pt x="150828" y="598344"/>
                    </a:lnTo>
                    <a:lnTo>
                      <a:pt x="598344" y="1045860"/>
                    </a:lnTo>
                    <a:lnTo>
                      <a:pt x="1045860" y="598344"/>
                    </a:lnTo>
                    <a:close/>
                    <a:moveTo>
                      <a:pt x="598344" y="0"/>
                    </a:moveTo>
                    <a:lnTo>
                      <a:pt x="1196688" y="598344"/>
                    </a:lnTo>
                    <a:lnTo>
                      <a:pt x="598344" y="1196688"/>
                    </a:lnTo>
                    <a:lnTo>
                      <a:pt x="0" y="598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7172" name="Group 7171">
              <a:extLst>
                <a:ext uri="{FF2B5EF4-FFF2-40B4-BE49-F238E27FC236}">
                  <a16:creationId xmlns:a16="http://schemas.microsoft.com/office/drawing/2014/main" id="{AEAE69A5-96A3-ACE9-5145-DCDA93EB187B}"/>
                </a:ext>
              </a:extLst>
            </p:cNvPr>
            <p:cNvGrpSpPr/>
            <p:nvPr/>
          </p:nvGrpSpPr>
          <p:grpSpPr>
            <a:xfrm>
              <a:off x="3746078" y="2811752"/>
              <a:ext cx="1238466" cy="1234495"/>
              <a:chOff x="4477447" y="1858753"/>
              <a:chExt cx="1484768" cy="1480008"/>
            </a:xfrm>
          </p:grpSpPr>
          <p:grpSp>
            <p:nvGrpSpPr>
              <p:cNvPr id="7168" name="Group 7167">
                <a:extLst>
                  <a:ext uri="{FF2B5EF4-FFF2-40B4-BE49-F238E27FC236}">
                    <a16:creationId xmlns:a16="http://schemas.microsoft.com/office/drawing/2014/main" id="{CD904EA7-C70A-E346-E3C4-1C670CE27EF1}"/>
                  </a:ext>
                </a:extLst>
              </p:cNvPr>
              <p:cNvGrpSpPr/>
              <p:nvPr/>
            </p:nvGrpSpPr>
            <p:grpSpPr>
              <a:xfrm>
                <a:off x="4477447" y="1858753"/>
                <a:ext cx="1484768" cy="1480008"/>
                <a:chOff x="4704452" y="640064"/>
                <a:chExt cx="1484768" cy="1480008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092DBE1-FE3F-6DB3-4FBE-E386AE4B533C}"/>
                    </a:ext>
                  </a:extLst>
                </p:cNvPr>
                <p:cNvSpPr/>
                <p:nvPr/>
              </p:nvSpPr>
              <p:spPr>
                <a:xfrm>
                  <a:off x="4704452" y="640064"/>
                  <a:ext cx="1480008" cy="148000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7A6AED2E-B6B5-9A45-4E51-1A93F1D795C0}"/>
                    </a:ext>
                  </a:extLst>
                </p:cNvPr>
                <p:cNvSpPr/>
                <p:nvPr/>
              </p:nvSpPr>
              <p:spPr>
                <a:xfrm>
                  <a:off x="4709212" y="640064"/>
                  <a:ext cx="1480008" cy="1480008"/>
                </a:xfrm>
                <a:custGeom>
                  <a:avLst/>
                  <a:gdLst>
                    <a:gd name="connsiteX0" fmla="*/ 740004 w 1480008"/>
                    <a:gd name="connsiteY0" fmla="*/ 157805 h 1480008"/>
                    <a:gd name="connsiteX1" fmla="*/ 157805 w 1480008"/>
                    <a:gd name="connsiteY1" fmla="*/ 740004 h 1480008"/>
                    <a:gd name="connsiteX2" fmla="*/ 740004 w 1480008"/>
                    <a:gd name="connsiteY2" fmla="*/ 1322203 h 1480008"/>
                    <a:gd name="connsiteX3" fmla="*/ 1322203 w 1480008"/>
                    <a:gd name="connsiteY3" fmla="*/ 740004 h 1480008"/>
                    <a:gd name="connsiteX4" fmla="*/ 740004 w 1480008"/>
                    <a:gd name="connsiteY4" fmla="*/ 157805 h 1480008"/>
                    <a:gd name="connsiteX5" fmla="*/ 740004 w 1480008"/>
                    <a:gd name="connsiteY5" fmla="*/ 0 h 1480008"/>
                    <a:gd name="connsiteX6" fmla="*/ 1480008 w 1480008"/>
                    <a:gd name="connsiteY6" fmla="*/ 740004 h 1480008"/>
                    <a:gd name="connsiteX7" fmla="*/ 740004 w 1480008"/>
                    <a:gd name="connsiteY7" fmla="*/ 1480008 h 1480008"/>
                    <a:gd name="connsiteX8" fmla="*/ 0 w 1480008"/>
                    <a:gd name="connsiteY8" fmla="*/ 740004 h 1480008"/>
                    <a:gd name="connsiteX9" fmla="*/ 740004 w 1480008"/>
                    <a:gd name="connsiteY9" fmla="*/ 0 h 148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80008" h="1480008">
                      <a:moveTo>
                        <a:pt x="740004" y="157805"/>
                      </a:moveTo>
                      <a:cubicBezTo>
                        <a:pt x="418464" y="157805"/>
                        <a:pt x="157805" y="418464"/>
                        <a:pt x="157805" y="740004"/>
                      </a:cubicBezTo>
                      <a:cubicBezTo>
                        <a:pt x="157805" y="1061544"/>
                        <a:pt x="418464" y="1322203"/>
                        <a:pt x="740004" y="1322203"/>
                      </a:cubicBezTo>
                      <a:cubicBezTo>
                        <a:pt x="1061544" y="1322203"/>
                        <a:pt x="1322203" y="1061544"/>
                        <a:pt x="1322203" y="740004"/>
                      </a:cubicBezTo>
                      <a:cubicBezTo>
                        <a:pt x="1322203" y="418464"/>
                        <a:pt x="1061544" y="157805"/>
                        <a:pt x="740004" y="157805"/>
                      </a:cubicBezTo>
                      <a:close/>
                      <a:moveTo>
                        <a:pt x="740004" y="0"/>
                      </a:moveTo>
                      <a:cubicBezTo>
                        <a:pt x="1148697" y="0"/>
                        <a:pt x="1480008" y="331311"/>
                        <a:pt x="1480008" y="740004"/>
                      </a:cubicBezTo>
                      <a:cubicBezTo>
                        <a:pt x="1480008" y="1148697"/>
                        <a:pt x="1148697" y="1480008"/>
                        <a:pt x="740004" y="1480008"/>
                      </a:cubicBezTo>
                      <a:cubicBezTo>
                        <a:pt x="331311" y="1480008"/>
                        <a:pt x="0" y="1148697"/>
                        <a:pt x="0" y="740004"/>
                      </a:cubicBezTo>
                      <a:cubicBezTo>
                        <a:pt x="0" y="331311"/>
                        <a:pt x="331311" y="0"/>
                        <a:pt x="740004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7171" name="TextBox 7170">
                <a:extLst>
                  <a:ext uri="{FF2B5EF4-FFF2-40B4-BE49-F238E27FC236}">
                    <a16:creationId xmlns:a16="http://schemas.microsoft.com/office/drawing/2014/main" id="{89D51B9D-CDB6-06DD-D30C-DE1831F3700D}"/>
                  </a:ext>
                </a:extLst>
              </p:cNvPr>
              <p:cNvSpPr txBox="1"/>
              <p:nvPr/>
            </p:nvSpPr>
            <p:spPr>
              <a:xfrm>
                <a:off x="4558580" y="2428727"/>
                <a:ext cx="1317742" cy="387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1500" dirty="0"/>
                  <a:t>Pre-process</a:t>
                </a:r>
              </a:p>
            </p:txBody>
          </p:sp>
        </p:grpSp>
        <p:grpSp>
          <p:nvGrpSpPr>
            <p:cNvPr id="7173" name="Group 7172">
              <a:extLst>
                <a:ext uri="{FF2B5EF4-FFF2-40B4-BE49-F238E27FC236}">
                  <a16:creationId xmlns:a16="http://schemas.microsoft.com/office/drawing/2014/main" id="{3E285F71-5990-47C5-BAE0-86A100A528F6}"/>
                </a:ext>
              </a:extLst>
            </p:cNvPr>
            <p:cNvGrpSpPr/>
            <p:nvPr/>
          </p:nvGrpSpPr>
          <p:grpSpPr>
            <a:xfrm rot="10800000">
              <a:off x="2714713" y="3586243"/>
              <a:ext cx="1111560" cy="958669"/>
              <a:chOff x="3077898" y="1413058"/>
              <a:chExt cx="1111560" cy="958669"/>
            </a:xfrm>
          </p:grpSpPr>
          <p:sp>
            <p:nvSpPr>
              <p:cNvPr id="7174" name="Isosceles Triangle 7173">
                <a:extLst>
                  <a:ext uri="{FF2B5EF4-FFF2-40B4-BE49-F238E27FC236}">
                    <a16:creationId xmlns:a16="http://schemas.microsoft.com/office/drawing/2014/main" id="{55949CC4-2489-27CA-C0E8-26BEB84F1F7F}"/>
                  </a:ext>
                </a:extLst>
              </p:cNvPr>
              <p:cNvSpPr/>
              <p:nvPr/>
            </p:nvSpPr>
            <p:spPr>
              <a:xfrm rot="10800000">
                <a:off x="3080001" y="1413058"/>
                <a:ext cx="1108374" cy="95824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7175" name="Group 7174">
                <a:extLst>
                  <a:ext uri="{FF2B5EF4-FFF2-40B4-BE49-F238E27FC236}">
                    <a16:creationId xmlns:a16="http://schemas.microsoft.com/office/drawing/2014/main" id="{54E4DE21-6E80-6934-ACA5-0BC4E7092343}"/>
                  </a:ext>
                </a:extLst>
              </p:cNvPr>
              <p:cNvGrpSpPr/>
              <p:nvPr/>
            </p:nvGrpSpPr>
            <p:grpSpPr>
              <a:xfrm>
                <a:off x="3077898" y="1413485"/>
                <a:ext cx="1111560" cy="958242"/>
                <a:chOff x="3927033" y="1027139"/>
                <a:chExt cx="1288799" cy="1111034"/>
              </a:xfrm>
            </p:grpSpPr>
            <p:sp>
              <p:nvSpPr>
                <p:cNvPr id="7176" name="TextBox 7175">
                  <a:extLst>
                    <a:ext uri="{FF2B5EF4-FFF2-40B4-BE49-F238E27FC236}">
                      <a16:creationId xmlns:a16="http://schemas.microsoft.com/office/drawing/2014/main" id="{E3DCAD83-A327-67A2-02DA-9B1000AF9256}"/>
                    </a:ext>
                  </a:extLst>
                </p:cNvPr>
                <p:cNvSpPr txBox="1"/>
                <p:nvPr/>
              </p:nvSpPr>
              <p:spPr>
                <a:xfrm rot="10800000">
                  <a:off x="4241455" y="1178037"/>
                  <a:ext cx="659954" cy="428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dirty="0"/>
                    <a:t>EDA</a:t>
                  </a:r>
                </a:p>
              </p:txBody>
            </p:sp>
            <p:sp>
              <p:nvSpPr>
                <p:cNvPr id="7177" name="Freeform: Shape 7176">
                  <a:extLst>
                    <a:ext uri="{FF2B5EF4-FFF2-40B4-BE49-F238E27FC236}">
                      <a16:creationId xmlns:a16="http://schemas.microsoft.com/office/drawing/2014/main" id="{31DB29B1-C889-CF3F-49A0-DA629648F2CA}"/>
                    </a:ext>
                  </a:extLst>
                </p:cNvPr>
                <p:cNvSpPr/>
                <p:nvPr/>
              </p:nvSpPr>
              <p:spPr>
                <a:xfrm rot="10800000">
                  <a:off x="3927033" y="1027139"/>
                  <a:ext cx="1288799" cy="1111034"/>
                </a:xfrm>
                <a:custGeom>
                  <a:avLst/>
                  <a:gdLst>
                    <a:gd name="connsiteX0" fmla="*/ 644400 w 1288799"/>
                    <a:gd name="connsiteY0" fmla="*/ 192954 h 1111034"/>
                    <a:gd name="connsiteX1" fmla="*/ 154305 w 1288799"/>
                    <a:gd name="connsiteY1" fmla="*/ 1000677 h 1111034"/>
                    <a:gd name="connsiteX2" fmla="*/ 1134495 w 1288799"/>
                    <a:gd name="connsiteY2" fmla="*/ 1000677 h 1111034"/>
                    <a:gd name="connsiteX3" fmla="*/ 644400 w 1288799"/>
                    <a:gd name="connsiteY3" fmla="*/ 0 h 1111034"/>
                    <a:gd name="connsiteX4" fmla="*/ 1288799 w 1288799"/>
                    <a:gd name="connsiteY4" fmla="*/ 1111034 h 1111034"/>
                    <a:gd name="connsiteX5" fmla="*/ 0 w 1288799"/>
                    <a:gd name="connsiteY5" fmla="*/ 1111034 h 111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8799" h="1111034">
                      <a:moveTo>
                        <a:pt x="644400" y="192954"/>
                      </a:moveTo>
                      <a:lnTo>
                        <a:pt x="154305" y="1000677"/>
                      </a:lnTo>
                      <a:lnTo>
                        <a:pt x="1134495" y="1000677"/>
                      </a:lnTo>
                      <a:close/>
                      <a:moveTo>
                        <a:pt x="644400" y="0"/>
                      </a:moveTo>
                      <a:lnTo>
                        <a:pt x="1288799" y="1111034"/>
                      </a:lnTo>
                      <a:lnTo>
                        <a:pt x="0" y="111103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AU"/>
                </a:p>
              </p:txBody>
            </p:sp>
          </p:grpSp>
        </p:grpSp>
        <p:cxnSp>
          <p:nvCxnSpPr>
            <p:cNvPr id="7179" name="Straight Arrow Connector 7178">
              <a:extLst>
                <a:ext uri="{FF2B5EF4-FFF2-40B4-BE49-F238E27FC236}">
                  <a16:creationId xmlns:a16="http://schemas.microsoft.com/office/drawing/2014/main" id="{6CE2C9C2-1AD7-6F29-0094-1919C8468048}"/>
                </a:ext>
              </a:extLst>
            </p:cNvPr>
            <p:cNvCxnSpPr>
              <a:stCxn id="26" idx="2"/>
            </p:cNvCxnSpPr>
            <p:nvPr/>
          </p:nvCxnSpPr>
          <p:spPr>
            <a:xfrm flipH="1">
              <a:off x="1770025" y="3216323"/>
              <a:ext cx="1" cy="785354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1" name="Straight Arrow Connector 7180">
              <a:extLst>
                <a:ext uri="{FF2B5EF4-FFF2-40B4-BE49-F238E27FC236}">
                  <a16:creationId xmlns:a16="http://schemas.microsoft.com/office/drawing/2014/main" id="{04B05EE5-DD83-A6B4-E3B2-FDD7AC203641}"/>
                </a:ext>
              </a:extLst>
            </p:cNvPr>
            <p:cNvCxnSpPr>
              <a:stCxn id="28" idx="0"/>
              <a:endCxn id="27" idx="2"/>
            </p:cNvCxnSpPr>
            <p:nvPr/>
          </p:nvCxnSpPr>
          <p:spPr>
            <a:xfrm flipH="1" flipV="1">
              <a:off x="9982199" y="2318083"/>
              <a:ext cx="1" cy="713574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Straight Arrow Connector 7182">
              <a:extLst>
                <a:ext uri="{FF2B5EF4-FFF2-40B4-BE49-F238E27FC236}">
                  <a16:creationId xmlns:a16="http://schemas.microsoft.com/office/drawing/2014/main" id="{92FDA4FA-C171-3D79-EFA8-F431C5CE64BB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9982198" y="3400989"/>
              <a:ext cx="2" cy="610020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4" name="TextBox 7183">
              <a:extLst>
                <a:ext uri="{FF2B5EF4-FFF2-40B4-BE49-F238E27FC236}">
                  <a16:creationId xmlns:a16="http://schemas.microsoft.com/office/drawing/2014/main" id="{1C3776F2-29AB-59F9-BAD5-0B6474DDBA82}"/>
                </a:ext>
              </a:extLst>
            </p:cNvPr>
            <p:cNvSpPr txBox="1"/>
            <p:nvPr/>
          </p:nvSpPr>
          <p:spPr>
            <a:xfrm>
              <a:off x="6957302" y="2380524"/>
              <a:ext cx="178856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AU" sz="1600" dirty="0"/>
                <a:t>Evaluate the model</a:t>
              </a:r>
            </a:p>
          </p:txBody>
        </p:sp>
      </p:grpSp>
      <p:sp>
        <p:nvSpPr>
          <p:cNvPr id="7188" name="Title 1">
            <a:extLst>
              <a:ext uri="{FF2B5EF4-FFF2-40B4-BE49-F238E27FC236}">
                <a16:creationId xmlns:a16="http://schemas.microsoft.com/office/drawing/2014/main" id="{BBE96F51-C6D4-2818-2132-18BF6F3D3D1A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Values Delivery</a:t>
            </a: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3BC8D857-DE4D-7966-E7A1-A51480E34093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Overall process flow used</a:t>
            </a:r>
          </a:p>
        </p:txBody>
      </p:sp>
    </p:spTree>
    <p:extLst>
      <p:ext uri="{BB962C8B-B14F-4D97-AF65-F5344CB8AC3E}">
        <p14:creationId xmlns:p14="http://schemas.microsoft.com/office/powerpoint/2010/main" val="32325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56D-9738-998B-5EA5-29FB540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28CA2-DD96-DC2A-F26C-FCB6AD1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11</a:t>
            </a:fld>
            <a:endParaRPr lang="en-AU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085C4DA-B813-29E2-6E94-05A9BD73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874" y="1729452"/>
            <a:ext cx="4650251" cy="4501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7E4B7E-DE22-09C4-9DB9-53DC4218881B}"/>
              </a:ext>
            </a:extLst>
          </p:cNvPr>
          <p:cNvSpPr txBox="1"/>
          <p:nvPr/>
        </p:nvSpPr>
        <p:spPr>
          <a:xfrm>
            <a:off x="777505" y="2649973"/>
            <a:ext cx="2204749" cy="51935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rtl="0"/>
            <a:r>
              <a:rPr lang="en-US" dirty="0"/>
              <a:t>Stickers on the 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B9AFE-C9DC-B67A-F0EB-9F8352E0CB7B}"/>
              </a:ext>
            </a:extLst>
          </p:cNvPr>
          <p:cNvSpPr txBox="1"/>
          <p:nvPr/>
        </p:nvSpPr>
        <p:spPr>
          <a:xfrm>
            <a:off x="9358745" y="4929478"/>
            <a:ext cx="1995055" cy="51935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rtl="0"/>
            <a:r>
              <a:rPr lang="en-US" dirty="0"/>
              <a:t>Blurry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2FD3A-BC53-3F1C-1CE0-37D9C5D4CFE5}"/>
              </a:ext>
            </a:extLst>
          </p:cNvPr>
          <p:cNvSpPr txBox="1"/>
          <p:nvPr/>
        </p:nvSpPr>
        <p:spPr>
          <a:xfrm>
            <a:off x="882353" y="4929478"/>
            <a:ext cx="1995055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rtl="0"/>
            <a:r>
              <a:rPr lang="en-US" dirty="0"/>
              <a:t>Low 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601C7-AB85-97B5-E2CB-4B54A6DABDEE}"/>
              </a:ext>
            </a:extLst>
          </p:cNvPr>
          <p:cNvSpPr txBox="1"/>
          <p:nvPr/>
        </p:nvSpPr>
        <p:spPr>
          <a:xfrm>
            <a:off x="9269945" y="3838228"/>
            <a:ext cx="1995055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rtl="0"/>
            <a:r>
              <a:rPr lang="en-US" dirty="0"/>
              <a:t>Partially hidden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CFD6C-F56A-5DC3-B8FB-11BBCBBBF181}"/>
              </a:ext>
            </a:extLst>
          </p:cNvPr>
          <p:cNvSpPr txBox="1"/>
          <p:nvPr/>
        </p:nvSpPr>
        <p:spPr>
          <a:xfrm>
            <a:off x="9090989" y="2889375"/>
            <a:ext cx="2352965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rtl="0"/>
            <a:r>
              <a:rPr lang="en-US" dirty="0"/>
              <a:t>Different luminosity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0F4879-F5AC-6CAD-3532-5AC9E687D5DF}"/>
              </a:ext>
            </a:extLst>
          </p:cNvPr>
          <p:cNvSpPr/>
          <p:nvPr/>
        </p:nvSpPr>
        <p:spPr>
          <a:xfrm>
            <a:off x="5717307" y="1736809"/>
            <a:ext cx="757382" cy="77902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97573597">
                  <a:custGeom>
                    <a:avLst/>
                    <a:gdLst>
                      <a:gd name="connsiteX0" fmla="*/ 0 w 757382"/>
                      <a:gd name="connsiteY0" fmla="*/ 0 h 779027"/>
                      <a:gd name="connsiteX1" fmla="*/ 363543 w 757382"/>
                      <a:gd name="connsiteY1" fmla="*/ 0 h 779027"/>
                      <a:gd name="connsiteX2" fmla="*/ 757382 w 757382"/>
                      <a:gd name="connsiteY2" fmla="*/ 0 h 779027"/>
                      <a:gd name="connsiteX3" fmla="*/ 757382 w 757382"/>
                      <a:gd name="connsiteY3" fmla="*/ 389514 h 779027"/>
                      <a:gd name="connsiteX4" fmla="*/ 757382 w 757382"/>
                      <a:gd name="connsiteY4" fmla="*/ 779027 h 779027"/>
                      <a:gd name="connsiteX5" fmla="*/ 363543 w 757382"/>
                      <a:gd name="connsiteY5" fmla="*/ 779027 h 779027"/>
                      <a:gd name="connsiteX6" fmla="*/ 0 w 757382"/>
                      <a:gd name="connsiteY6" fmla="*/ 779027 h 779027"/>
                      <a:gd name="connsiteX7" fmla="*/ 0 w 757382"/>
                      <a:gd name="connsiteY7" fmla="*/ 397304 h 779027"/>
                      <a:gd name="connsiteX8" fmla="*/ 0 w 757382"/>
                      <a:gd name="connsiteY8" fmla="*/ 0 h 779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7382" h="779027" extrusionOk="0">
                        <a:moveTo>
                          <a:pt x="0" y="0"/>
                        </a:moveTo>
                        <a:cubicBezTo>
                          <a:pt x="111121" y="-6988"/>
                          <a:pt x="240554" y="25848"/>
                          <a:pt x="363543" y="0"/>
                        </a:cubicBezTo>
                        <a:cubicBezTo>
                          <a:pt x="486532" y="-25848"/>
                          <a:pt x="619331" y="7209"/>
                          <a:pt x="757382" y="0"/>
                        </a:cubicBezTo>
                        <a:cubicBezTo>
                          <a:pt x="782958" y="81681"/>
                          <a:pt x="722084" y="294714"/>
                          <a:pt x="757382" y="389514"/>
                        </a:cubicBezTo>
                        <a:cubicBezTo>
                          <a:pt x="792680" y="484314"/>
                          <a:pt x="743212" y="699797"/>
                          <a:pt x="757382" y="779027"/>
                        </a:cubicBezTo>
                        <a:cubicBezTo>
                          <a:pt x="591244" y="815821"/>
                          <a:pt x="446405" y="737113"/>
                          <a:pt x="363543" y="779027"/>
                        </a:cubicBezTo>
                        <a:cubicBezTo>
                          <a:pt x="280681" y="820941"/>
                          <a:pt x="156645" y="778586"/>
                          <a:pt x="0" y="779027"/>
                        </a:cubicBezTo>
                        <a:cubicBezTo>
                          <a:pt x="-24963" y="652926"/>
                          <a:pt x="17786" y="538046"/>
                          <a:pt x="0" y="397304"/>
                        </a:cubicBezTo>
                        <a:cubicBezTo>
                          <a:pt x="-17786" y="256562"/>
                          <a:pt x="23286" y="1842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956E6C-DEF7-60EF-B08D-304F9D284FD3}"/>
              </a:ext>
            </a:extLst>
          </p:cNvPr>
          <p:cNvSpPr/>
          <p:nvPr/>
        </p:nvSpPr>
        <p:spPr>
          <a:xfrm>
            <a:off x="7555251" y="1816314"/>
            <a:ext cx="757382" cy="69161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97573597">
                  <a:custGeom>
                    <a:avLst/>
                    <a:gdLst>
                      <a:gd name="connsiteX0" fmla="*/ 0 w 757382"/>
                      <a:gd name="connsiteY0" fmla="*/ 0 h 779027"/>
                      <a:gd name="connsiteX1" fmla="*/ 363543 w 757382"/>
                      <a:gd name="connsiteY1" fmla="*/ 0 h 779027"/>
                      <a:gd name="connsiteX2" fmla="*/ 757382 w 757382"/>
                      <a:gd name="connsiteY2" fmla="*/ 0 h 779027"/>
                      <a:gd name="connsiteX3" fmla="*/ 757382 w 757382"/>
                      <a:gd name="connsiteY3" fmla="*/ 389514 h 779027"/>
                      <a:gd name="connsiteX4" fmla="*/ 757382 w 757382"/>
                      <a:gd name="connsiteY4" fmla="*/ 779027 h 779027"/>
                      <a:gd name="connsiteX5" fmla="*/ 363543 w 757382"/>
                      <a:gd name="connsiteY5" fmla="*/ 779027 h 779027"/>
                      <a:gd name="connsiteX6" fmla="*/ 0 w 757382"/>
                      <a:gd name="connsiteY6" fmla="*/ 779027 h 779027"/>
                      <a:gd name="connsiteX7" fmla="*/ 0 w 757382"/>
                      <a:gd name="connsiteY7" fmla="*/ 397304 h 779027"/>
                      <a:gd name="connsiteX8" fmla="*/ 0 w 757382"/>
                      <a:gd name="connsiteY8" fmla="*/ 0 h 779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7382" h="779027" extrusionOk="0">
                        <a:moveTo>
                          <a:pt x="0" y="0"/>
                        </a:moveTo>
                        <a:cubicBezTo>
                          <a:pt x="111121" y="-6988"/>
                          <a:pt x="240554" y="25848"/>
                          <a:pt x="363543" y="0"/>
                        </a:cubicBezTo>
                        <a:cubicBezTo>
                          <a:pt x="486532" y="-25848"/>
                          <a:pt x="619331" y="7209"/>
                          <a:pt x="757382" y="0"/>
                        </a:cubicBezTo>
                        <a:cubicBezTo>
                          <a:pt x="782958" y="81681"/>
                          <a:pt x="722084" y="294714"/>
                          <a:pt x="757382" y="389514"/>
                        </a:cubicBezTo>
                        <a:cubicBezTo>
                          <a:pt x="792680" y="484314"/>
                          <a:pt x="743212" y="699797"/>
                          <a:pt x="757382" y="779027"/>
                        </a:cubicBezTo>
                        <a:cubicBezTo>
                          <a:pt x="591244" y="815821"/>
                          <a:pt x="446405" y="737113"/>
                          <a:pt x="363543" y="779027"/>
                        </a:cubicBezTo>
                        <a:cubicBezTo>
                          <a:pt x="280681" y="820941"/>
                          <a:pt x="156645" y="778586"/>
                          <a:pt x="0" y="779027"/>
                        </a:cubicBezTo>
                        <a:cubicBezTo>
                          <a:pt x="-24963" y="652926"/>
                          <a:pt x="17786" y="538046"/>
                          <a:pt x="0" y="397304"/>
                        </a:cubicBezTo>
                        <a:cubicBezTo>
                          <a:pt x="-17786" y="256562"/>
                          <a:pt x="23286" y="1842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EB64D-636A-D0B1-EC15-1A5515D123B5}"/>
              </a:ext>
            </a:extLst>
          </p:cNvPr>
          <p:cNvSpPr/>
          <p:nvPr/>
        </p:nvSpPr>
        <p:spPr>
          <a:xfrm>
            <a:off x="4821195" y="2642065"/>
            <a:ext cx="720069" cy="77902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97573597">
                  <a:custGeom>
                    <a:avLst/>
                    <a:gdLst>
                      <a:gd name="connsiteX0" fmla="*/ 0 w 757382"/>
                      <a:gd name="connsiteY0" fmla="*/ 0 h 779027"/>
                      <a:gd name="connsiteX1" fmla="*/ 363543 w 757382"/>
                      <a:gd name="connsiteY1" fmla="*/ 0 h 779027"/>
                      <a:gd name="connsiteX2" fmla="*/ 757382 w 757382"/>
                      <a:gd name="connsiteY2" fmla="*/ 0 h 779027"/>
                      <a:gd name="connsiteX3" fmla="*/ 757382 w 757382"/>
                      <a:gd name="connsiteY3" fmla="*/ 389514 h 779027"/>
                      <a:gd name="connsiteX4" fmla="*/ 757382 w 757382"/>
                      <a:gd name="connsiteY4" fmla="*/ 779027 h 779027"/>
                      <a:gd name="connsiteX5" fmla="*/ 363543 w 757382"/>
                      <a:gd name="connsiteY5" fmla="*/ 779027 h 779027"/>
                      <a:gd name="connsiteX6" fmla="*/ 0 w 757382"/>
                      <a:gd name="connsiteY6" fmla="*/ 779027 h 779027"/>
                      <a:gd name="connsiteX7" fmla="*/ 0 w 757382"/>
                      <a:gd name="connsiteY7" fmla="*/ 397304 h 779027"/>
                      <a:gd name="connsiteX8" fmla="*/ 0 w 757382"/>
                      <a:gd name="connsiteY8" fmla="*/ 0 h 779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7382" h="779027" extrusionOk="0">
                        <a:moveTo>
                          <a:pt x="0" y="0"/>
                        </a:moveTo>
                        <a:cubicBezTo>
                          <a:pt x="111121" y="-6988"/>
                          <a:pt x="240554" y="25848"/>
                          <a:pt x="363543" y="0"/>
                        </a:cubicBezTo>
                        <a:cubicBezTo>
                          <a:pt x="486532" y="-25848"/>
                          <a:pt x="619331" y="7209"/>
                          <a:pt x="757382" y="0"/>
                        </a:cubicBezTo>
                        <a:cubicBezTo>
                          <a:pt x="782958" y="81681"/>
                          <a:pt x="722084" y="294714"/>
                          <a:pt x="757382" y="389514"/>
                        </a:cubicBezTo>
                        <a:cubicBezTo>
                          <a:pt x="792680" y="484314"/>
                          <a:pt x="743212" y="699797"/>
                          <a:pt x="757382" y="779027"/>
                        </a:cubicBezTo>
                        <a:cubicBezTo>
                          <a:pt x="591244" y="815821"/>
                          <a:pt x="446405" y="737113"/>
                          <a:pt x="363543" y="779027"/>
                        </a:cubicBezTo>
                        <a:cubicBezTo>
                          <a:pt x="280681" y="820941"/>
                          <a:pt x="156645" y="778586"/>
                          <a:pt x="0" y="779027"/>
                        </a:cubicBezTo>
                        <a:cubicBezTo>
                          <a:pt x="-24963" y="652926"/>
                          <a:pt x="17786" y="538046"/>
                          <a:pt x="0" y="397304"/>
                        </a:cubicBezTo>
                        <a:cubicBezTo>
                          <a:pt x="-17786" y="256562"/>
                          <a:pt x="23286" y="1842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ED7695-A05F-2C78-DFE7-23490DD9E74D}"/>
              </a:ext>
            </a:extLst>
          </p:cNvPr>
          <p:cNvSpPr/>
          <p:nvPr/>
        </p:nvSpPr>
        <p:spPr>
          <a:xfrm>
            <a:off x="3879363" y="5330401"/>
            <a:ext cx="765789" cy="77902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97573597">
                  <a:custGeom>
                    <a:avLst/>
                    <a:gdLst>
                      <a:gd name="connsiteX0" fmla="*/ 0 w 757382"/>
                      <a:gd name="connsiteY0" fmla="*/ 0 h 779027"/>
                      <a:gd name="connsiteX1" fmla="*/ 363543 w 757382"/>
                      <a:gd name="connsiteY1" fmla="*/ 0 h 779027"/>
                      <a:gd name="connsiteX2" fmla="*/ 757382 w 757382"/>
                      <a:gd name="connsiteY2" fmla="*/ 0 h 779027"/>
                      <a:gd name="connsiteX3" fmla="*/ 757382 w 757382"/>
                      <a:gd name="connsiteY3" fmla="*/ 389514 h 779027"/>
                      <a:gd name="connsiteX4" fmla="*/ 757382 w 757382"/>
                      <a:gd name="connsiteY4" fmla="*/ 779027 h 779027"/>
                      <a:gd name="connsiteX5" fmla="*/ 363543 w 757382"/>
                      <a:gd name="connsiteY5" fmla="*/ 779027 h 779027"/>
                      <a:gd name="connsiteX6" fmla="*/ 0 w 757382"/>
                      <a:gd name="connsiteY6" fmla="*/ 779027 h 779027"/>
                      <a:gd name="connsiteX7" fmla="*/ 0 w 757382"/>
                      <a:gd name="connsiteY7" fmla="*/ 397304 h 779027"/>
                      <a:gd name="connsiteX8" fmla="*/ 0 w 757382"/>
                      <a:gd name="connsiteY8" fmla="*/ 0 h 779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7382" h="779027" extrusionOk="0">
                        <a:moveTo>
                          <a:pt x="0" y="0"/>
                        </a:moveTo>
                        <a:cubicBezTo>
                          <a:pt x="111121" y="-6988"/>
                          <a:pt x="240554" y="25848"/>
                          <a:pt x="363543" y="0"/>
                        </a:cubicBezTo>
                        <a:cubicBezTo>
                          <a:pt x="486532" y="-25848"/>
                          <a:pt x="619331" y="7209"/>
                          <a:pt x="757382" y="0"/>
                        </a:cubicBezTo>
                        <a:cubicBezTo>
                          <a:pt x="782958" y="81681"/>
                          <a:pt x="722084" y="294714"/>
                          <a:pt x="757382" y="389514"/>
                        </a:cubicBezTo>
                        <a:cubicBezTo>
                          <a:pt x="792680" y="484314"/>
                          <a:pt x="743212" y="699797"/>
                          <a:pt x="757382" y="779027"/>
                        </a:cubicBezTo>
                        <a:cubicBezTo>
                          <a:pt x="591244" y="815821"/>
                          <a:pt x="446405" y="737113"/>
                          <a:pt x="363543" y="779027"/>
                        </a:cubicBezTo>
                        <a:cubicBezTo>
                          <a:pt x="280681" y="820941"/>
                          <a:pt x="156645" y="778586"/>
                          <a:pt x="0" y="779027"/>
                        </a:cubicBezTo>
                        <a:cubicBezTo>
                          <a:pt x="-24963" y="652926"/>
                          <a:pt x="17786" y="538046"/>
                          <a:pt x="0" y="397304"/>
                        </a:cubicBezTo>
                        <a:cubicBezTo>
                          <a:pt x="-17786" y="256562"/>
                          <a:pt x="23286" y="1842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2E9C9-A126-D79A-E2D2-124F9C3A501A}"/>
              </a:ext>
            </a:extLst>
          </p:cNvPr>
          <p:cNvSpPr/>
          <p:nvPr/>
        </p:nvSpPr>
        <p:spPr>
          <a:xfrm>
            <a:off x="5717307" y="4517136"/>
            <a:ext cx="765789" cy="60405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97573597">
                  <a:custGeom>
                    <a:avLst/>
                    <a:gdLst>
                      <a:gd name="connsiteX0" fmla="*/ 0 w 757382"/>
                      <a:gd name="connsiteY0" fmla="*/ 0 h 779027"/>
                      <a:gd name="connsiteX1" fmla="*/ 363543 w 757382"/>
                      <a:gd name="connsiteY1" fmla="*/ 0 h 779027"/>
                      <a:gd name="connsiteX2" fmla="*/ 757382 w 757382"/>
                      <a:gd name="connsiteY2" fmla="*/ 0 h 779027"/>
                      <a:gd name="connsiteX3" fmla="*/ 757382 w 757382"/>
                      <a:gd name="connsiteY3" fmla="*/ 389514 h 779027"/>
                      <a:gd name="connsiteX4" fmla="*/ 757382 w 757382"/>
                      <a:gd name="connsiteY4" fmla="*/ 779027 h 779027"/>
                      <a:gd name="connsiteX5" fmla="*/ 363543 w 757382"/>
                      <a:gd name="connsiteY5" fmla="*/ 779027 h 779027"/>
                      <a:gd name="connsiteX6" fmla="*/ 0 w 757382"/>
                      <a:gd name="connsiteY6" fmla="*/ 779027 h 779027"/>
                      <a:gd name="connsiteX7" fmla="*/ 0 w 757382"/>
                      <a:gd name="connsiteY7" fmla="*/ 397304 h 779027"/>
                      <a:gd name="connsiteX8" fmla="*/ 0 w 757382"/>
                      <a:gd name="connsiteY8" fmla="*/ 0 h 779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7382" h="779027" extrusionOk="0">
                        <a:moveTo>
                          <a:pt x="0" y="0"/>
                        </a:moveTo>
                        <a:cubicBezTo>
                          <a:pt x="111121" y="-6988"/>
                          <a:pt x="240554" y="25848"/>
                          <a:pt x="363543" y="0"/>
                        </a:cubicBezTo>
                        <a:cubicBezTo>
                          <a:pt x="486532" y="-25848"/>
                          <a:pt x="619331" y="7209"/>
                          <a:pt x="757382" y="0"/>
                        </a:cubicBezTo>
                        <a:cubicBezTo>
                          <a:pt x="782958" y="81681"/>
                          <a:pt x="722084" y="294714"/>
                          <a:pt x="757382" y="389514"/>
                        </a:cubicBezTo>
                        <a:cubicBezTo>
                          <a:pt x="792680" y="484314"/>
                          <a:pt x="743212" y="699797"/>
                          <a:pt x="757382" y="779027"/>
                        </a:cubicBezTo>
                        <a:cubicBezTo>
                          <a:pt x="591244" y="815821"/>
                          <a:pt x="446405" y="737113"/>
                          <a:pt x="363543" y="779027"/>
                        </a:cubicBezTo>
                        <a:cubicBezTo>
                          <a:pt x="280681" y="820941"/>
                          <a:pt x="156645" y="778586"/>
                          <a:pt x="0" y="779027"/>
                        </a:cubicBezTo>
                        <a:cubicBezTo>
                          <a:pt x="-24963" y="652926"/>
                          <a:pt x="17786" y="538046"/>
                          <a:pt x="0" y="397304"/>
                        </a:cubicBezTo>
                        <a:cubicBezTo>
                          <a:pt x="-17786" y="256562"/>
                          <a:pt x="23286" y="1842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7F636F-48CF-DBF9-8B7C-C2ABC5E79DC3}"/>
              </a:ext>
            </a:extLst>
          </p:cNvPr>
          <p:cNvSpPr/>
          <p:nvPr/>
        </p:nvSpPr>
        <p:spPr>
          <a:xfrm>
            <a:off x="6631707" y="3584448"/>
            <a:ext cx="774933" cy="68236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97573597">
                  <a:custGeom>
                    <a:avLst/>
                    <a:gdLst>
                      <a:gd name="connsiteX0" fmla="*/ 0 w 757382"/>
                      <a:gd name="connsiteY0" fmla="*/ 0 h 779027"/>
                      <a:gd name="connsiteX1" fmla="*/ 363543 w 757382"/>
                      <a:gd name="connsiteY1" fmla="*/ 0 h 779027"/>
                      <a:gd name="connsiteX2" fmla="*/ 757382 w 757382"/>
                      <a:gd name="connsiteY2" fmla="*/ 0 h 779027"/>
                      <a:gd name="connsiteX3" fmla="*/ 757382 w 757382"/>
                      <a:gd name="connsiteY3" fmla="*/ 389514 h 779027"/>
                      <a:gd name="connsiteX4" fmla="*/ 757382 w 757382"/>
                      <a:gd name="connsiteY4" fmla="*/ 779027 h 779027"/>
                      <a:gd name="connsiteX5" fmla="*/ 363543 w 757382"/>
                      <a:gd name="connsiteY5" fmla="*/ 779027 h 779027"/>
                      <a:gd name="connsiteX6" fmla="*/ 0 w 757382"/>
                      <a:gd name="connsiteY6" fmla="*/ 779027 h 779027"/>
                      <a:gd name="connsiteX7" fmla="*/ 0 w 757382"/>
                      <a:gd name="connsiteY7" fmla="*/ 397304 h 779027"/>
                      <a:gd name="connsiteX8" fmla="*/ 0 w 757382"/>
                      <a:gd name="connsiteY8" fmla="*/ 0 h 779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7382" h="779027" extrusionOk="0">
                        <a:moveTo>
                          <a:pt x="0" y="0"/>
                        </a:moveTo>
                        <a:cubicBezTo>
                          <a:pt x="111121" y="-6988"/>
                          <a:pt x="240554" y="25848"/>
                          <a:pt x="363543" y="0"/>
                        </a:cubicBezTo>
                        <a:cubicBezTo>
                          <a:pt x="486532" y="-25848"/>
                          <a:pt x="619331" y="7209"/>
                          <a:pt x="757382" y="0"/>
                        </a:cubicBezTo>
                        <a:cubicBezTo>
                          <a:pt x="782958" y="81681"/>
                          <a:pt x="722084" y="294714"/>
                          <a:pt x="757382" y="389514"/>
                        </a:cubicBezTo>
                        <a:cubicBezTo>
                          <a:pt x="792680" y="484314"/>
                          <a:pt x="743212" y="699797"/>
                          <a:pt x="757382" y="779027"/>
                        </a:cubicBezTo>
                        <a:cubicBezTo>
                          <a:pt x="591244" y="815821"/>
                          <a:pt x="446405" y="737113"/>
                          <a:pt x="363543" y="779027"/>
                        </a:cubicBezTo>
                        <a:cubicBezTo>
                          <a:pt x="280681" y="820941"/>
                          <a:pt x="156645" y="778586"/>
                          <a:pt x="0" y="779027"/>
                        </a:cubicBezTo>
                        <a:cubicBezTo>
                          <a:pt x="-24963" y="652926"/>
                          <a:pt x="17786" y="538046"/>
                          <a:pt x="0" y="397304"/>
                        </a:cubicBezTo>
                        <a:cubicBezTo>
                          <a:pt x="-17786" y="256562"/>
                          <a:pt x="23286" y="1842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83E80D-8AD9-DE02-1163-F9BA29B6E786}"/>
              </a:ext>
            </a:extLst>
          </p:cNvPr>
          <p:cNvSpPr/>
          <p:nvPr/>
        </p:nvSpPr>
        <p:spPr>
          <a:xfrm>
            <a:off x="6686571" y="2642064"/>
            <a:ext cx="720069" cy="779027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3597573597">
                  <a:custGeom>
                    <a:avLst/>
                    <a:gdLst>
                      <a:gd name="connsiteX0" fmla="*/ 0 w 757382"/>
                      <a:gd name="connsiteY0" fmla="*/ 0 h 779027"/>
                      <a:gd name="connsiteX1" fmla="*/ 363543 w 757382"/>
                      <a:gd name="connsiteY1" fmla="*/ 0 h 779027"/>
                      <a:gd name="connsiteX2" fmla="*/ 757382 w 757382"/>
                      <a:gd name="connsiteY2" fmla="*/ 0 h 779027"/>
                      <a:gd name="connsiteX3" fmla="*/ 757382 w 757382"/>
                      <a:gd name="connsiteY3" fmla="*/ 389514 h 779027"/>
                      <a:gd name="connsiteX4" fmla="*/ 757382 w 757382"/>
                      <a:gd name="connsiteY4" fmla="*/ 779027 h 779027"/>
                      <a:gd name="connsiteX5" fmla="*/ 363543 w 757382"/>
                      <a:gd name="connsiteY5" fmla="*/ 779027 h 779027"/>
                      <a:gd name="connsiteX6" fmla="*/ 0 w 757382"/>
                      <a:gd name="connsiteY6" fmla="*/ 779027 h 779027"/>
                      <a:gd name="connsiteX7" fmla="*/ 0 w 757382"/>
                      <a:gd name="connsiteY7" fmla="*/ 397304 h 779027"/>
                      <a:gd name="connsiteX8" fmla="*/ 0 w 757382"/>
                      <a:gd name="connsiteY8" fmla="*/ 0 h 779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7382" h="779027" extrusionOk="0">
                        <a:moveTo>
                          <a:pt x="0" y="0"/>
                        </a:moveTo>
                        <a:cubicBezTo>
                          <a:pt x="111121" y="-6988"/>
                          <a:pt x="240554" y="25848"/>
                          <a:pt x="363543" y="0"/>
                        </a:cubicBezTo>
                        <a:cubicBezTo>
                          <a:pt x="486532" y="-25848"/>
                          <a:pt x="619331" y="7209"/>
                          <a:pt x="757382" y="0"/>
                        </a:cubicBezTo>
                        <a:cubicBezTo>
                          <a:pt x="782958" y="81681"/>
                          <a:pt x="722084" y="294714"/>
                          <a:pt x="757382" y="389514"/>
                        </a:cubicBezTo>
                        <a:cubicBezTo>
                          <a:pt x="792680" y="484314"/>
                          <a:pt x="743212" y="699797"/>
                          <a:pt x="757382" y="779027"/>
                        </a:cubicBezTo>
                        <a:cubicBezTo>
                          <a:pt x="591244" y="815821"/>
                          <a:pt x="446405" y="737113"/>
                          <a:pt x="363543" y="779027"/>
                        </a:cubicBezTo>
                        <a:cubicBezTo>
                          <a:pt x="280681" y="820941"/>
                          <a:pt x="156645" y="778586"/>
                          <a:pt x="0" y="779027"/>
                        </a:cubicBezTo>
                        <a:cubicBezTo>
                          <a:pt x="-24963" y="652926"/>
                          <a:pt x="17786" y="538046"/>
                          <a:pt x="0" y="397304"/>
                        </a:cubicBezTo>
                        <a:cubicBezTo>
                          <a:pt x="-17786" y="256562"/>
                          <a:pt x="23286" y="1842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noFill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8AC1D8-5251-FFF4-06DE-A5586C758E5F}"/>
              </a:ext>
            </a:extLst>
          </p:cNvPr>
          <p:cNvCxnSpPr>
            <a:stCxn id="9" idx="3"/>
            <a:endCxn id="16" idx="1"/>
          </p:cNvCxnSpPr>
          <p:nvPr/>
        </p:nvCxnSpPr>
        <p:spPr>
          <a:xfrm>
            <a:off x="2982254" y="2909649"/>
            <a:ext cx="1838941" cy="12193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C0D9F8-A374-4B07-68BC-DA84DC727EE1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6095998" y="2515836"/>
            <a:ext cx="2994991" cy="633215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1ED9AC-D298-720D-33C2-8319382F18A9}"/>
              </a:ext>
            </a:extLst>
          </p:cNvPr>
          <p:cNvCxnSpPr>
            <a:cxnSpLocks/>
            <a:stCxn id="13" idx="1"/>
            <a:endCxn id="15" idx="2"/>
          </p:cNvCxnSpPr>
          <p:nvPr/>
        </p:nvCxnSpPr>
        <p:spPr>
          <a:xfrm flipH="1" flipV="1">
            <a:off x="7933942" y="2507928"/>
            <a:ext cx="1157047" cy="64112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B05C4E-1A4E-66A9-C107-3DFAF131B9FE}"/>
              </a:ext>
            </a:extLst>
          </p:cNvPr>
          <p:cNvCxnSpPr>
            <a:stCxn id="12" idx="1"/>
            <a:endCxn id="19" idx="3"/>
          </p:cNvCxnSpPr>
          <p:nvPr/>
        </p:nvCxnSpPr>
        <p:spPr>
          <a:xfrm flipH="1" flipV="1">
            <a:off x="7406640" y="3925629"/>
            <a:ext cx="1863305" cy="172275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BA3B76-55B7-320D-8BB1-FEB2F8E0D90F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483096" y="4828032"/>
            <a:ext cx="2875649" cy="36112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9A7064-B47D-5521-9178-BF3DD25FD2F4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2877408" y="5189154"/>
            <a:ext cx="1001955" cy="53076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352D5A7C-B9D4-EC9A-63D9-667EAD09FEAC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Values Delivery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88F883-7631-D5C1-0578-EE1A4BDA6640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Exploratory Data Analysis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D80F1C-7569-C6C7-4251-66BDB72303AB}"/>
              </a:ext>
            </a:extLst>
          </p:cNvPr>
          <p:cNvSpPr txBox="1"/>
          <p:nvPr/>
        </p:nvSpPr>
        <p:spPr>
          <a:xfrm>
            <a:off x="-2" y="1127685"/>
            <a:ext cx="12191999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33000"/>
                </a:schemeClr>
              </a:gs>
              <a:gs pos="100000">
                <a:schemeClr val="bg2">
                  <a:lumMod val="90000"/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38542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56D-9738-998B-5EA5-29FB540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28CA2-DD96-DC2A-F26C-FCB6AD1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12</a:t>
            </a:fld>
            <a:endParaRPr lang="en-AU"/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36FB0BB3-FA3A-3F0F-0285-8379C8A0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10" y="1875415"/>
            <a:ext cx="8486690" cy="4070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450376-F3E6-93FC-0A4F-32B4220BD3FD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Values Delivery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80E02-8734-D9DF-B2B7-9A65CC2AE1BD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Exploratory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D0195-2182-1F3B-C2AD-3371AEFD918C}"/>
              </a:ext>
            </a:extLst>
          </p:cNvPr>
          <p:cNvSpPr txBox="1"/>
          <p:nvPr/>
        </p:nvSpPr>
        <p:spPr>
          <a:xfrm>
            <a:off x="-2" y="1127685"/>
            <a:ext cx="12191999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33000"/>
                </a:schemeClr>
              </a:gs>
              <a:gs pos="100000">
                <a:schemeClr val="bg2">
                  <a:lumMod val="90000"/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44972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56D-9738-998B-5EA5-29FB540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28CA2-DD96-DC2A-F26C-FCB6AD1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13</a:t>
            </a:fld>
            <a:endParaRPr lang="en-AU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B223DCDC-D656-EC3F-B881-A21D76AD6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4" y="1662198"/>
            <a:ext cx="3705225" cy="2647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107BD-BDEC-E151-2DDD-4E3EA04BE87B}"/>
              </a:ext>
            </a:extLst>
          </p:cNvPr>
          <p:cNvSpPr txBox="1"/>
          <p:nvPr/>
        </p:nvSpPr>
        <p:spPr>
          <a:xfrm>
            <a:off x="3277359" y="4482287"/>
            <a:ext cx="563727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0"/>
            <a:r>
              <a:rPr lang="en-US" b="1" dirty="0"/>
              <a:t>Highlights </a:t>
            </a:r>
          </a:p>
          <a:p>
            <a:pPr rtl="0"/>
            <a:endParaRPr lang="en-US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50,000+ labeled images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43 classes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Each class has at least 270 images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On average, the dimension of an image is 50*50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21B45-FA0D-FD7A-72A2-B647C3E61C89}"/>
              </a:ext>
            </a:extLst>
          </p:cNvPr>
          <p:cNvSpPr txBox="1"/>
          <p:nvPr/>
        </p:nvSpPr>
        <p:spPr>
          <a:xfrm>
            <a:off x="-2" y="1127685"/>
            <a:ext cx="12191999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33000"/>
                </a:schemeClr>
              </a:gs>
              <a:gs pos="100000">
                <a:schemeClr val="bg2">
                  <a:lumMod val="90000"/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Dimensions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B2D355-8EB9-6062-4234-C3C8597EF469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Values Delivery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5D64BA-0618-83A3-6CF7-8BEE84FB8A14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Exploratory Data Analysis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704B41C-6683-2B7B-46B9-09EF66B2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7" y="1662198"/>
            <a:ext cx="3857625" cy="260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82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56D-9738-998B-5EA5-29FB540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28CA2-DD96-DC2A-F26C-FCB6AD1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14</a:t>
            </a:fld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74F82CF-6E46-8319-F672-8301E3D56D3E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Values Delivery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43205-A780-2617-0C25-DE84AD6AB7F0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Pre-process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CFE151-A8B2-9C0C-9297-A30DAB54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6" y="3453822"/>
            <a:ext cx="1371600" cy="1409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534966-2AAD-A979-0444-A85F21419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138" y="3930072"/>
            <a:ext cx="47625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A92C5B-1D8D-3CAD-A680-4B0B75444D8E}"/>
              </a:ext>
            </a:extLst>
          </p:cNvPr>
          <p:cNvSpPr txBox="1"/>
          <p:nvPr/>
        </p:nvSpPr>
        <p:spPr>
          <a:xfrm>
            <a:off x="2056153" y="4947878"/>
            <a:ext cx="9861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144x148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779DE0-030C-BD18-5213-CBBAFC11961F}"/>
              </a:ext>
            </a:extLst>
          </p:cNvPr>
          <p:cNvSpPr txBox="1"/>
          <p:nvPr/>
        </p:nvSpPr>
        <p:spPr>
          <a:xfrm>
            <a:off x="8584911" y="2682759"/>
            <a:ext cx="17087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dirty="0"/>
              <a:t>Array Red pixels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1295EA-E87D-020F-DA36-4839A75F656C}"/>
              </a:ext>
            </a:extLst>
          </p:cNvPr>
          <p:cNvSpPr txBox="1"/>
          <p:nvPr/>
        </p:nvSpPr>
        <p:spPr>
          <a:xfrm>
            <a:off x="8437418" y="3971366"/>
            <a:ext cx="20550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dirty="0"/>
              <a:t>Array Green pixels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262A69-FA61-D05A-A48E-F47CBFA01452}"/>
              </a:ext>
            </a:extLst>
          </p:cNvPr>
          <p:cNvSpPr txBox="1"/>
          <p:nvPr/>
        </p:nvSpPr>
        <p:spPr>
          <a:xfrm>
            <a:off x="8511309" y="5259973"/>
            <a:ext cx="19073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dirty="0"/>
              <a:t>Array Blue pixels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68148-F556-5ACA-1C4E-D06574958B2E}"/>
              </a:ext>
            </a:extLst>
          </p:cNvPr>
          <p:cNvSpPr txBox="1"/>
          <p:nvPr/>
        </p:nvSpPr>
        <p:spPr>
          <a:xfrm>
            <a:off x="5647198" y="4573473"/>
            <a:ext cx="7521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50x50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BB912C32-B5CA-3BB6-C83B-D4B2FA5D55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7845678"/>
              </p:ext>
            </p:extLst>
          </p:nvPr>
        </p:nvGraphicFramePr>
        <p:xfrm>
          <a:off x="526471" y="1657492"/>
          <a:ext cx="10661074" cy="762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54F533-195C-9010-11D8-0BAF05C70992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3311236" y="4158672"/>
            <a:ext cx="24739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5C80F6-4F4B-1747-9A34-65DE846BCD6D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 flipV="1">
            <a:off x="6261388" y="2867425"/>
            <a:ext cx="2323523" cy="129124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5EB4F9C-ACE9-37B0-C805-09B29CF5BBC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298189" y="4158672"/>
            <a:ext cx="2213120" cy="1285967"/>
          </a:xfrm>
          <a:prstGeom prst="bentConnector3">
            <a:avLst>
              <a:gd name="adj1" fmla="val 5083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475975-5E0D-00A0-0EDC-5DDDA2A36584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 flipV="1">
            <a:off x="6261388" y="4156032"/>
            <a:ext cx="2176030" cy="26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56D-9738-998B-5EA5-29FB540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28CA2-DD96-DC2A-F26C-FCB6AD1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15</a:t>
            </a:fld>
            <a:endParaRPr lang="en-AU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6B008B-0515-2B63-11AD-A41174F7F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12122"/>
              </p:ext>
            </p:extLst>
          </p:nvPr>
        </p:nvGraphicFramePr>
        <p:xfrm>
          <a:off x="998711" y="1698530"/>
          <a:ext cx="5158249" cy="239915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96607">
                  <a:extLst>
                    <a:ext uri="{9D8B030D-6E8A-4147-A177-3AD203B41FA5}">
                      <a16:colId xmlns:a16="http://schemas.microsoft.com/office/drawing/2014/main" val="1750696706"/>
                    </a:ext>
                  </a:extLst>
                </a:gridCol>
                <a:gridCol w="1817052">
                  <a:extLst>
                    <a:ext uri="{9D8B030D-6E8A-4147-A177-3AD203B41FA5}">
                      <a16:colId xmlns:a16="http://schemas.microsoft.com/office/drawing/2014/main" val="377670410"/>
                    </a:ext>
                  </a:extLst>
                </a:gridCol>
                <a:gridCol w="2044590">
                  <a:extLst>
                    <a:ext uri="{9D8B030D-6E8A-4147-A177-3AD203B41FA5}">
                      <a16:colId xmlns:a16="http://schemas.microsoft.com/office/drawing/2014/main" val="2673984608"/>
                    </a:ext>
                  </a:extLst>
                </a:gridCol>
              </a:tblGrid>
              <a:tr h="26657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Model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With pretrained weights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Without pretrained weights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9781304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Simple_model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N/A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98.9%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0280163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ResNet50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86.6%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98.6%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2219854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VGG16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76.1%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5.3%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2573133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MobileNetV2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79.9%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98.6%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074980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Densenet121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84.5%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99.4%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7099470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NASNetMobile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67.8%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83.6%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1585453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EfficientNetB0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98.1%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>
                          <a:effectLst/>
                        </a:rPr>
                        <a:t>98.1%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8741255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EfficientNetV2B0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89.0%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98.8%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8915795"/>
                  </a:ext>
                </a:extLst>
              </a:tr>
            </a:tbl>
          </a:graphicData>
        </a:graphic>
      </p:graphicFrame>
      <p:pic>
        <p:nvPicPr>
          <p:cNvPr id="8193" name="Picture 1">
            <a:extLst>
              <a:ext uri="{FF2B5EF4-FFF2-40B4-BE49-F238E27FC236}">
                <a16:creationId xmlns:a16="http://schemas.microsoft.com/office/drawing/2014/main" id="{B44A25B9-673B-DF3B-A13F-E3E92196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956" y="1590358"/>
            <a:ext cx="3810000" cy="4619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327F9-B068-6635-AAE8-7E201C1963AE}"/>
              </a:ext>
            </a:extLst>
          </p:cNvPr>
          <p:cNvSpPr txBox="1"/>
          <p:nvPr/>
        </p:nvSpPr>
        <p:spPr>
          <a:xfrm>
            <a:off x="1372614" y="4530534"/>
            <a:ext cx="441044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dirty="0"/>
              <a:t>Chosen model : </a:t>
            </a:r>
            <a:r>
              <a:rPr lang="en-AU" dirty="0" err="1"/>
              <a:t>Simple_model</a:t>
            </a:r>
            <a:endParaRPr lang="en-AU" dirty="0"/>
          </a:p>
          <a:p>
            <a:endParaRPr lang="en-AU" dirty="0"/>
          </a:p>
          <a:p>
            <a:r>
              <a:rPr lang="en-AU" dirty="0"/>
              <a:t>Reasons :</a:t>
            </a:r>
          </a:p>
          <a:p>
            <a:pPr marL="285750" indent="-285750">
              <a:buFontTx/>
              <a:buChar char="-"/>
            </a:pPr>
            <a:r>
              <a:rPr lang="en-AU" dirty="0"/>
              <a:t>98.9% accuracy</a:t>
            </a:r>
          </a:p>
          <a:p>
            <a:pPr marL="285750" indent="-285750">
              <a:buFontTx/>
              <a:buChar char="-"/>
            </a:pPr>
            <a:r>
              <a:rPr lang="en-AU" dirty="0"/>
              <a:t>Fast to compute (10 sec/epoch)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74F82CF-6E46-8319-F672-8301E3D56D3E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Values Delivery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43205-A780-2617-0C25-DE84AD6AB7F0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Modelling + Evaluation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BAEEE-C964-BDE3-44C0-7C41A34F17CD}"/>
              </a:ext>
            </a:extLst>
          </p:cNvPr>
          <p:cNvSpPr txBox="1"/>
          <p:nvPr/>
        </p:nvSpPr>
        <p:spPr>
          <a:xfrm>
            <a:off x="2326530" y="1225737"/>
            <a:ext cx="25026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15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14556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56D-9738-998B-5EA5-29FB540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28CA2-DD96-DC2A-F26C-FCB6AD1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16</a:t>
            </a:fld>
            <a:endParaRPr lang="en-AU"/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6AD10E51-5F97-BA34-9C7F-4DB10A33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5" y="1129735"/>
            <a:ext cx="5465576" cy="5226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94C54A58-F3C8-06E4-06D6-844B5EB07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4"/>
          <a:stretch/>
        </p:blipFill>
        <p:spPr bwMode="auto">
          <a:xfrm>
            <a:off x="1433179" y="3899724"/>
            <a:ext cx="3955318" cy="249057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F289EB3A-261A-30F1-EE34-408791428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4"/>
          <a:stretch/>
        </p:blipFill>
        <p:spPr bwMode="auto">
          <a:xfrm>
            <a:off x="1433179" y="1311128"/>
            <a:ext cx="3955319" cy="249057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5B3619-4B30-0E96-8B3C-60BAFF526770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Values Delivery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73ADA-2B13-71B3-C001-5A0AA02F4884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Best model</a:t>
            </a:r>
          </a:p>
        </p:txBody>
      </p:sp>
    </p:spTree>
    <p:extLst>
      <p:ext uri="{BB962C8B-B14F-4D97-AF65-F5344CB8AC3E}">
        <p14:creationId xmlns:p14="http://schemas.microsoft.com/office/powerpoint/2010/main" val="17864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56D-9738-998B-5EA5-29FB540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28CA2-DD96-DC2A-F26C-FCB6AD1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17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A780A-9EDB-3D03-1FFD-991A3738F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" y="1531186"/>
            <a:ext cx="4200846" cy="4671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A22C61-ED75-AE3F-3658-B77DE977D5AA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Values Delivery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7CF0F-AD79-A801-CC82-7F377220963D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A55CB-A4E8-EA98-5C27-09A95AA8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45" y="1907575"/>
            <a:ext cx="4334480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0CB5EE-F721-5A70-4DDA-28EE1BCA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DFFA0-DD60-2DA4-6D7E-CCBDEA39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18</a:t>
            </a:fld>
            <a:endParaRPr lang="en-AU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1D3D63-4390-1D1D-C59F-4D79BAEB085D}"/>
              </a:ext>
            </a:extLst>
          </p:cNvPr>
          <p:cNvGrpSpPr/>
          <p:nvPr/>
        </p:nvGrpSpPr>
        <p:grpSpPr>
          <a:xfrm>
            <a:off x="-1524" y="4838289"/>
            <a:ext cx="12192000" cy="1191491"/>
            <a:chOff x="-1524" y="4244397"/>
            <a:chExt cx="12192000" cy="11914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194A69-0BB6-855F-E33E-71E1BB31B50D}"/>
                </a:ext>
              </a:extLst>
            </p:cNvPr>
            <p:cNvSpPr/>
            <p:nvPr/>
          </p:nvSpPr>
          <p:spPr>
            <a:xfrm>
              <a:off x="-1524" y="4244397"/>
              <a:ext cx="12192000" cy="1191491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2">
                    <a:lumMod val="9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49563F-49FE-A870-665F-95374B93DBC7}"/>
                </a:ext>
              </a:extLst>
            </p:cNvPr>
            <p:cNvCxnSpPr/>
            <p:nvPr/>
          </p:nvCxnSpPr>
          <p:spPr>
            <a:xfrm>
              <a:off x="-1524" y="4840142"/>
              <a:ext cx="12192000" cy="0"/>
            </a:xfrm>
            <a:prstGeom prst="line">
              <a:avLst/>
            </a:prstGeom>
            <a:ln w="107950" cap="rnd">
              <a:gradFill>
                <a:gsLst>
                  <a:gs pos="0">
                    <a:schemeClr val="bg1"/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1"/>
              </a:gra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4CBB593-1927-04E7-B366-4D9297569D4D}"/>
              </a:ext>
            </a:extLst>
          </p:cNvPr>
          <p:cNvSpPr/>
          <p:nvPr/>
        </p:nvSpPr>
        <p:spPr>
          <a:xfrm>
            <a:off x="3205170" y="1899845"/>
            <a:ext cx="2539848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Business problem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35B47AD6-E590-4EF4-093A-BC0B985D618A}"/>
              </a:ext>
            </a:extLst>
          </p:cNvPr>
          <p:cNvSpPr/>
          <p:nvPr/>
        </p:nvSpPr>
        <p:spPr>
          <a:xfrm>
            <a:off x="6422896" y="1899845"/>
            <a:ext cx="2324612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Values Delivery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D0F652E-9A71-311E-4F23-A25C98AF31C9}"/>
              </a:ext>
            </a:extLst>
          </p:cNvPr>
          <p:cNvSpPr/>
          <p:nvPr/>
        </p:nvSpPr>
        <p:spPr>
          <a:xfrm>
            <a:off x="9590987" y="1899845"/>
            <a:ext cx="1762813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Conclusions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4F5C0D18-D03D-2E75-8CF0-14A84B34C09F}"/>
              </a:ext>
            </a:extLst>
          </p:cNvPr>
          <p:cNvSpPr/>
          <p:nvPr/>
        </p:nvSpPr>
        <p:spPr>
          <a:xfrm>
            <a:off x="541229" y="1899845"/>
            <a:ext cx="1762813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Bio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E6A26C-EF18-F06C-E425-2A8D8CE92215}"/>
              </a:ext>
            </a:extLst>
          </p:cNvPr>
          <p:cNvCxnSpPr>
            <a:cxnSpLocks/>
          </p:cNvCxnSpPr>
          <p:nvPr/>
        </p:nvCxnSpPr>
        <p:spPr>
          <a:xfrm>
            <a:off x="1311910" y="2278528"/>
            <a:ext cx="25240" cy="2559761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D97E618D-832B-D9CE-9391-912617712225}"/>
              </a:ext>
            </a:extLst>
          </p:cNvPr>
          <p:cNvSpPr txBox="1">
            <a:spLocks/>
          </p:cNvSpPr>
          <p:nvPr/>
        </p:nvSpPr>
        <p:spPr>
          <a:xfrm>
            <a:off x="0" y="2339"/>
            <a:ext cx="12192000" cy="8226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Agenda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375267-4D09-CD5E-36F6-8E481796741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379020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07B1DC-D7A4-1010-D4A1-56BBD5EC5C6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489128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0C3A4F-84B5-4CF5-2F82-73D530935B6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376320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A53F6-F9AA-C805-1738-3AA3EC375570}"/>
              </a:ext>
            </a:extLst>
          </p:cNvPr>
          <p:cNvSpPr/>
          <p:nvPr/>
        </p:nvSpPr>
        <p:spPr>
          <a:xfrm>
            <a:off x="3741072" y="2408461"/>
            <a:ext cx="12758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Key figures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E1DB04-C959-4E4A-B406-46759D9F86D3}"/>
              </a:ext>
            </a:extLst>
          </p:cNvPr>
          <p:cNvSpPr/>
          <p:nvPr/>
        </p:nvSpPr>
        <p:spPr>
          <a:xfrm>
            <a:off x="3650335" y="3050024"/>
            <a:ext cx="1457370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Stakeholders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C0BA0D-9ADF-2309-4DD2-2561055C0806}"/>
              </a:ext>
            </a:extLst>
          </p:cNvPr>
          <p:cNvSpPr/>
          <p:nvPr/>
        </p:nvSpPr>
        <p:spPr>
          <a:xfrm>
            <a:off x="3567204" y="3691587"/>
            <a:ext cx="162363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question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A8FA4E-0A41-6FB8-1CD8-5735F50AD889}"/>
              </a:ext>
            </a:extLst>
          </p:cNvPr>
          <p:cNvSpPr/>
          <p:nvPr/>
        </p:nvSpPr>
        <p:spPr>
          <a:xfrm>
            <a:off x="3895092" y="4333151"/>
            <a:ext cx="96785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D50685-2585-71BA-10B3-7BD1618373D2}"/>
              </a:ext>
            </a:extLst>
          </p:cNvPr>
          <p:cNvSpPr/>
          <p:nvPr/>
        </p:nvSpPr>
        <p:spPr>
          <a:xfrm>
            <a:off x="6094476" y="2362299"/>
            <a:ext cx="266149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Overall process flow used</a:t>
            </a:r>
            <a:endParaRPr lang="en-AU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8E841E-3C33-D00A-B960-1FDE521E44A4}"/>
              </a:ext>
            </a:extLst>
          </p:cNvPr>
          <p:cNvSpPr/>
          <p:nvPr/>
        </p:nvSpPr>
        <p:spPr>
          <a:xfrm>
            <a:off x="6094476" y="2765971"/>
            <a:ext cx="265303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Exploration Data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48A18A-1379-66BD-FF18-FC4626B26A5E}"/>
              </a:ext>
            </a:extLst>
          </p:cNvPr>
          <p:cNvSpPr/>
          <p:nvPr/>
        </p:nvSpPr>
        <p:spPr>
          <a:xfrm>
            <a:off x="6713384" y="3169643"/>
            <a:ext cx="1436190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Pre-process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DE9C89-D92D-CCC6-C1B2-9F8ACDABFF0F}"/>
              </a:ext>
            </a:extLst>
          </p:cNvPr>
          <p:cNvSpPr/>
          <p:nvPr/>
        </p:nvSpPr>
        <p:spPr>
          <a:xfrm>
            <a:off x="6271491" y="3573315"/>
            <a:ext cx="231997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Modelling + Evaluation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39A80C-29D3-F28D-85E2-5F21538B4BB6}"/>
              </a:ext>
            </a:extLst>
          </p:cNvPr>
          <p:cNvSpPr/>
          <p:nvPr/>
        </p:nvSpPr>
        <p:spPr>
          <a:xfrm>
            <a:off x="6695512" y="4380661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Deployment</a:t>
            </a:r>
            <a:endParaRPr lang="en-AU" sz="1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62B6646-E93D-382F-A8D8-F4C0020BE9EB}"/>
              </a:ext>
            </a:extLst>
          </p:cNvPr>
          <p:cNvSpPr/>
          <p:nvPr/>
        </p:nvSpPr>
        <p:spPr>
          <a:xfrm>
            <a:off x="6291522" y="3976987"/>
            <a:ext cx="231997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Best model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49672B-35C3-0383-3668-050EDFC058FA}"/>
              </a:ext>
            </a:extLst>
          </p:cNvPr>
          <p:cNvSpPr/>
          <p:nvPr/>
        </p:nvSpPr>
        <p:spPr>
          <a:xfrm>
            <a:off x="9620322" y="2540906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Summary</a:t>
            </a:r>
            <a:endParaRPr lang="en-AU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541ABF-E0EC-49C7-A7B6-036A95FCAF26}"/>
              </a:ext>
            </a:extLst>
          </p:cNvPr>
          <p:cNvSpPr/>
          <p:nvPr/>
        </p:nvSpPr>
        <p:spPr>
          <a:xfrm>
            <a:off x="9621552" y="3351345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Conclusion</a:t>
            </a:r>
            <a:endParaRPr lang="en-AU" sz="1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A05839-29E0-3D1A-231B-EEB4C5ACCF17}"/>
              </a:ext>
            </a:extLst>
          </p:cNvPr>
          <p:cNvSpPr/>
          <p:nvPr/>
        </p:nvSpPr>
        <p:spPr>
          <a:xfrm>
            <a:off x="9620322" y="4161783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Next steps</a:t>
            </a:r>
            <a:endParaRPr lang="en-AU" sz="18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5B017DB-8435-0AB7-C548-009EA8429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792" y1="68000" x2="24500" y2="72188"/>
                        <a14:foregroundMark x1="24500" y1="72188" x2="20208" y2="65063"/>
                        <a14:foregroundMark x1="20208" y1="65063" x2="23000" y2="38438"/>
                        <a14:foregroundMark x1="23000" y1="38438" x2="22292" y2="37688"/>
                        <a14:foregroundMark x1="22542" y1="65688" x2="25417" y2="64563"/>
                        <a14:foregroundMark x1="18792" y1="72125" x2="21458" y2="75250"/>
                        <a14:foregroundMark x1="77750" y1="39500" x2="79542" y2="55437"/>
                        <a14:foregroundMark x1="79542" y1="55437" x2="80375" y2="57688"/>
                        <a14:foregroundMark x1="80167" y1="49438" x2="80167" y2="49438"/>
                        <a14:foregroundMark x1="80042" y1="47625" x2="80042" y2="47625"/>
                        <a14:foregroundMark x1="77375" y1="37500" x2="77625" y2="36813"/>
                        <a14:foregroundMark x1="77250" y1="35500" x2="77500" y2="34625"/>
                        <a14:foregroundMark x1="77375" y1="36250" x2="78333" y2="38750"/>
                        <a14:foregroundMark x1="74750" y1="63688" x2="79667" y2="72750"/>
                        <a14:foregroundMark x1="79667" y1="72750" x2="75667" y2="60875"/>
                        <a14:foregroundMark x1="75667" y1="60875" x2="79875" y2="72875"/>
                        <a14:foregroundMark x1="79875" y1="72875" x2="76542" y2="73938"/>
                        <a14:foregroundMark x1="74500" y1="74313" x2="75083" y2="71625"/>
                        <a14:foregroundMark x1="75083" y1="75938" x2="79083" y2="74875"/>
                        <a14:foregroundMark x1="79292" y1="67125" x2="80292" y2="63875"/>
                        <a14:foregroundMark x1="79208" y1="62063" x2="79917" y2="63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81" t="23039" r="13473" b="20062"/>
          <a:stretch/>
        </p:blipFill>
        <p:spPr>
          <a:xfrm>
            <a:off x="6567918" y="5085940"/>
            <a:ext cx="1842420" cy="9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23685 -0.003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56D-9738-998B-5EA5-29FB540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28CA2-DD96-DC2A-F26C-FCB6AD1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19</a:t>
            </a:fld>
            <a:endParaRPr lang="en-A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82671E-4B63-5F41-DF65-B9F2BFAE1C60}"/>
              </a:ext>
            </a:extLst>
          </p:cNvPr>
          <p:cNvGrpSpPr/>
          <p:nvPr/>
        </p:nvGrpSpPr>
        <p:grpSpPr>
          <a:xfrm>
            <a:off x="1071417" y="2392083"/>
            <a:ext cx="9823002" cy="3600000"/>
            <a:chOff x="1191490" y="2068963"/>
            <a:chExt cx="9823002" cy="3600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C7DB54-CF88-5C99-12B9-15A879383BCE}"/>
                </a:ext>
              </a:extLst>
            </p:cNvPr>
            <p:cNvGrpSpPr/>
            <p:nvPr/>
          </p:nvGrpSpPr>
          <p:grpSpPr>
            <a:xfrm>
              <a:off x="1191490" y="3687889"/>
              <a:ext cx="3114855" cy="360000"/>
              <a:chOff x="725190" y="3663519"/>
              <a:chExt cx="2953191" cy="3600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6778A09-523A-C3D3-4AFC-9B9AA51C7D70}"/>
                  </a:ext>
                </a:extLst>
              </p:cNvPr>
              <p:cNvSpPr/>
              <p:nvPr/>
            </p:nvSpPr>
            <p:spPr>
              <a:xfrm>
                <a:off x="725190" y="3663519"/>
                <a:ext cx="2953191" cy="36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3A6C48-6A9F-2F3F-6BB4-2575E7498052}"/>
                  </a:ext>
                </a:extLst>
              </p:cNvPr>
              <p:cNvCxnSpPr>
                <a:cxnSpLocks/>
                <a:stCxn id="11" idx="1"/>
                <a:endCxn id="11" idx="3"/>
              </p:cNvCxnSpPr>
              <p:nvPr/>
            </p:nvCxnSpPr>
            <p:spPr>
              <a:xfrm>
                <a:off x="725190" y="3843519"/>
                <a:ext cx="295319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7115F6C-4B4C-E60C-38CA-2A45F8B0E752}"/>
                </a:ext>
              </a:extLst>
            </p:cNvPr>
            <p:cNvGrpSpPr/>
            <p:nvPr/>
          </p:nvGrpSpPr>
          <p:grpSpPr>
            <a:xfrm>
              <a:off x="7546346" y="3688963"/>
              <a:ext cx="3468146" cy="360000"/>
              <a:chOff x="390236" y="3663519"/>
              <a:chExt cx="3288146" cy="36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A74626F-E911-2451-22CA-199464380BDB}"/>
                  </a:ext>
                </a:extLst>
              </p:cNvPr>
              <p:cNvSpPr/>
              <p:nvPr/>
            </p:nvSpPr>
            <p:spPr>
              <a:xfrm>
                <a:off x="390236" y="3663519"/>
                <a:ext cx="3288146" cy="36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C85F763-5ED2-C8F3-0D39-407AB2874EF1}"/>
                  </a:ext>
                </a:extLst>
              </p:cNvPr>
              <p:cNvCxnSpPr>
                <a:cxnSpLocks/>
                <a:stCxn id="19" idx="1"/>
                <a:endCxn id="19" idx="3"/>
              </p:cNvCxnSpPr>
              <p:nvPr/>
            </p:nvCxnSpPr>
            <p:spPr>
              <a:xfrm>
                <a:off x="390236" y="3843519"/>
                <a:ext cx="32881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37EE8BA-B45C-1DDB-E5FD-6181CB0A425F}"/>
                </a:ext>
              </a:extLst>
            </p:cNvPr>
            <p:cNvGrpSpPr/>
            <p:nvPr/>
          </p:nvGrpSpPr>
          <p:grpSpPr>
            <a:xfrm>
              <a:off x="4126346" y="2068963"/>
              <a:ext cx="3600000" cy="3600000"/>
              <a:chOff x="2458044" y="2115144"/>
              <a:chExt cx="3600000" cy="360000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263F97F-1C90-5415-91E8-3EBD5263E1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8044" y="2115144"/>
                <a:ext cx="3600000" cy="3600000"/>
              </a:xfrm>
              <a:custGeom>
                <a:avLst/>
                <a:gdLst>
                  <a:gd name="connsiteX0" fmla="*/ 1800000 w 3600000"/>
                  <a:gd name="connsiteY0" fmla="*/ 360000 h 3600000"/>
                  <a:gd name="connsiteX1" fmla="*/ 360000 w 3600000"/>
                  <a:gd name="connsiteY1" fmla="*/ 1800000 h 3600000"/>
                  <a:gd name="connsiteX2" fmla="*/ 1800000 w 3600000"/>
                  <a:gd name="connsiteY2" fmla="*/ 3240000 h 3600000"/>
                  <a:gd name="connsiteX3" fmla="*/ 3240000 w 3600000"/>
                  <a:gd name="connsiteY3" fmla="*/ 1800000 h 3600000"/>
                  <a:gd name="connsiteX4" fmla="*/ 1800000 w 3600000"/>
                  <a:gd name="connsiteY4" fmla="*/ 360000 h 3600000"/>
                  <a:gd name="connsiteX5" fmla="*/ 1800000 w 3600000"/>
                  <a:gd name="connsiteY5" fmla="*/ 0 h 3600000"/>
                  <a:gd name="connsiteX6" fmla="*/ 3600000 w 3600000"/>
                  <a:gd name="connsiteY6" fmla="*/ 1800000 h 3600000"/>
                  <a:gd name="connsiteX7" fmla="*/ 1800000 w 3600000"/>
                  <a:gd name="connsiteY7" fmla="*/ 3600000 h 3600000"/>
                  <a:gd name="connsiteX8" fmla="*/ 0 w 3600000"/>
                  <a:gd name="connsiteY8" fmla="*/ 1800000 h 3600000"/>
                  <a:gd name="connsiteX9" fmla="*/ 1800000 w 3600000"/>
                  <a:gd name="connsiteY9" fmla="*/ 0 h 36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000" h="3600000">
                    <a:moveTo>
                      <a:pt x="1800000" y="360000"/>
                    </a:moveTo>
                    <a:cubicBezTo>
                      <a:pt x="1004710" y="360000"/>
                      <a:pt x="360000" y="1004710"/>
                      <a:pt x="360000" y="1800000"/>
                    </a:cubicBezTo>
                    <a:cubicBezTo>
                      <a:pt x="360000" y="2595290"/>
                      <a:pt x="1004710" y="3240000"/>
                      <a:pt x="1800000" y="3240000"/>
                    </a:cubicBezTo>
                    <a:cubicBezTo>
                      <a:pt x="2595290" y="3240000"/>
                      <a:pt x="3240000" y="2595290"/>
                      <a:pt x="3240000" y="1800000"/>
                    </a:cubicBezTo>
                    <a:cubicBezTo>
                      <a:pt x="3240000" y="1004710"/>
                      <a:pt x="2595290" y="360000"/>
                      <a:pt x="1800000" y="360000"/>
                    </a:cubicBezTo>
                    <a:close/>
                    <a:moveTo>
                      <a:pt x="1800000" y="0"/>
                    </a:moveTo>
                    <a:cubicBezTo>
                      <a:pt x="2794113" y="0"/>
                      <a:pt x="3600000" y="805887"/>
                      <a:pt x="3600000" y="1800000"/>
                    </a:cubicBezTo>
                    <a:cubicBezTo>
                      <a:pt x="3600000" y="2794113"/>
                      <a:pt x="2794113" y="3600000"/>
                      <a:pt x="1800000" y="3600000"/>
                    </a:cubicBezTo>
                    <a:cubicBezTo>
                      <a:pt x="805887" y="3600000"/>
                      <a:pt x="0" y="2794113"/>
                      <a:pt x="0" y="1800000"/>
                    </a:cubicBezTo>
                    <a:cubicBezTo>
                      <a:pt x="0" y="805887"/>
                      <a:pt x="805887" y="0"/>
                      <a:pt x="18000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AU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581E823-CB58-52C3-2A52-811B568CB2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8044" y="2295144"/>
                <a:ext cx="3240000" cy="324000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1F9E84F-A592-992C-3B9B-A73AF799E1C8}"/>
              </a:ext>
            </a:extLst>
          </p:cNvPr>
          <p:cNvSpPr txBox="1"/>
          <p:nvPr/>
        </p:nvSpPr>
        <p:spPr>
          <a:xfrm>
            <a:off x="838200" y="1773382"/>
            <a:ext cx="18636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Business question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63B3C7-4B65-3280-4BAE-A0BDFF8E09D4}"/>
              </a:ext>
            </a:extLst>
          </p:cNvPr>
          <p:cNvSpPr txBox="1"/>
          <p:nvPr/>
        </p:nvSpPr>
        <p:spPr>
          <a:xfrm>
            <a:off x="225209" y="4001677"/>
            <a:ext cx="6662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AU" dirty="0"/>
              <a:t>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1BD409-9A5A-B992-4D4E-79069F1AF61D}"/>
              </a:ext>
            </a:extLst>
          </p:cNvPr>
          <p:cNvSpPr txBox="1"/>
          <p:nvPr/>
        </p:nvSpPr>
        <p:spPr>
          <a:xfrm>
            <a:off x="1023411" y="2846991"/>
            <a:ext cx="14932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AU" dirty="0"/>
              <a:t>Data question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447C6A-EED3-B985-1592-D97B48705ED1}"/>
              </a:ext>
            </a:extLst>
          </p:cNvPr>
          <p:cNvSpPr txBox="1"/>
          <p:nvPr/>
        </p:nvSpPr>
        <p:spPr>
          <a:xfrm>
            <a:off x="9120424" y="1948751"/>
            <a:ext cx="17235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AU" dirty="0"/>
              <a:t>Business answer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E0C0D4-4F2F-2F76-F7BA-D207B87766DD}"/>
              </a:ext>
            </a:extLst>
          </p:cNvPr>
          <p:cNvSpPr txBox="1"/>
          <p:nvPr/>
        </p:nvSpPr>
        <p:spPr>
          <a:xfrm>
            <a:off x="9305636" y="3031657"/>
            <a:ext cx="13531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AU" dirty="0"/>
              <a:t>Data answer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9CE19A-7933-3A1A-EDB7-AE4E65974726}"/>
              </a:ext>
            </a:extLst>
          </p:cNvPr>
          <p:cNvSpPr txBox="1"/>
          <p:nvPr/>
        </p:nvSpPr>
        <p:spPr>
          <a:xfrm>
            <a:off x="10967468" y="4011009"/>
            <a:ext cx="11543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AU" dirty="0"/>
              <a:t>SOLUTION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66E0BA-770C-26B5-2830-7A3E03FF6380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>
            <a:off x="1770026" y="2142714"/>
            <a:ext cx="0" cy="70427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EF7BC7C-CB46-16ED-E027-230CDA69C064}"/>
              </a:ext>
            </a:extLst>
          </p:cNvPr>
          <p:cNvGrpSpPr/>
          <p:nvPr/>
        </p:nvGrpSpPr>
        <p:grpSpPr>
          <a:xfrm>
            <a:off x="5303919" y="2087751"/>
            <a:ext cx="1057974" cy="1057972"/>
            <a:chOff x="6295876" y="1584379"/>
            <a:chExt cx="941152" cy="941152"/>
          </a:xfrm>
        </p:grpSpPr>
        <p:sp>
          <p:nvSpPr>
            <p:cNvPr id="39" name="Octagon 38">
              <a:extLst>
                <a:ext uri="{FF2B5EF4-FFF2-40B4-BE49-F238E27FC236}">
                  <a16:creationId xmlns:a16="http://schemas.microsoft.com/office/drawing/2014/main" id="{29ED66BC-DC0B-47B5-6F14-6AAD88B95EF5}"/>
                </a:ext>
              </a:extLst>
            </p:cNvPr>
            <p:cNvSpPr/>
            <p:nvPr/>
          </p:nvSpPr>
          <p:spPr>
            <a:xfrm>
              <a:off x="6295876" y="1584379"/>
              <a:ext cx="941152" cy="941152"/>
            </a:xfrm>
            <a:prstGeom prst="octag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AU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B16800-1183-44F3-254D-AB39A7042B7C}"/>
                </a:ext>
              </a:extLst>
            </p:cNvPr>
            <p:cNvSpPr txBox="1"/>
            <p:nvPr/>
          </p:nvSpPr>
          <p:spPr>
            <a:xfrm>
              <a:off x="6312128" y="1888980"/>
              <a:ext cx="908646" cy="3011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bg1"/>
                  </a:solidFill>
                </a:rPr>
                <a:t>Modelling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9FEDF0-E08D-1638-EA0D-2CA49846E8D9}"/>
              </a:ext>
            </a:extLst>
          </p:cNvPr>
          <p:cNvGrpSpPr/>
          <p:nvPr/>
        </p:nvGrpSpPr>
        <p:grpSpPr>
          <a:xfrm>
            <a:off x="7976254" y="3755202"/>
            <a:ext cx="1209177" cy="1257604"/>
            <a:chOff x="3028904" y="1413058"/>
            <a:chExt cx="1209177" cy="1257604"/>
          </a:xfrm>
        </p:grpSpPr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DDAEBEB2-031A-CEE4-D768-E5063F06AAA1}"/>
                </a:ext>
              </a:extLst>
            </p:cNvPr>
            <p:cNvSpPr/>
            <p:nvPr/>
          </p:nvSpPr>
          <p:spPr>
            <a:xfrm rot="10800000">
              <a:off x="3080001" y="1413058"/>
              <a:ext cx="1108374" cy="95824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81553A4-8CF6-CD27-5DB5-53A767992CB1}"/>
                </a:ext>
              </a:extLst>
            </p:cNvPr>
            <p:cNvGrpSpPr/>
            <p:nvPr/>
          </p:nvGrpSpPr>
          <p:grpSpPr>
            <a:xfrm>
              <a:off x="3028904" y="1413485"/>
              <a:ext cx="1209177" cy="1257177"/>
              <a:chOff x="3870229" y="1027139"/>
              <a:chExt cx="1401982" cy="145763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6E9DE3-DD63-3858-56CD-F6A24265BBB3}"/>
                  </a:ext>
                </a:extLst>
              </p:cNvPr>
              <p:cNvSpPr txBox="1"/>
              <p:nvPr/>
            </p:nvSpPr>
            <p:spPr>
              <a:xfrm>
                <a:off x="3870229" y="2092237"/>
                <a:ext cx="1401982" cy="39253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AU" sz="1600" dirty="0"/>
                  <a:t>Deployment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7EAD121-BB73-BB83-38F4-3C7BD2928CB2}"/>
                  </a:ext>
                </a:extLst>
              </p:cNvPr>
              <p:cNvSpPr/>
              <p:nvPr/>
            </p:nvSpPr>
            <p:spPr>
              <a:xfrm rot="10800000">
                <a:off x="3927033" y="1027139"/>
                <a:ext cx="1288799" cy="1111034"/>
              </a:xfrm>
              <a:custGeom>
                <a:avLst/>
                <a:gdLst>
                  <a:gd name="connsiteX0" fmla="*/ 644400 w 1288799"/>
                  <a:gd name="connsiteY0" fmla="*/ 192954 h 1111034"/>
                  <a:gd name="connsiteX1" fmla="*/ 154305 w 1288799"/>
                  <a:gd name="connsiteY1" fmla="*/ 1000677 h 1111034"/>
                  <a:gd name="connsiteX2" fmla="*/ 1134495 w 1288799"/>
                  <a:gd name="connsiteY2" fmla="*/ 1000677 h 1111034"/>
                  <a:gd name="connsiteX3" fmla="*/ 644400 w 1288799"/>
                  <a:gd name="connsiteY3" fmla="*/ 0 h 1111034"/>
                  <a:gd name="connsiteX4" fmla="*/ 1288799 w 1288799"/>
                  <a:gd name="connsiteY4" fmla="*/ 1111034 h 1111034"/>
                  <a:gd name="connsiteX5" fmla="*/ 0 w 1288799"/>
                  <a:gd name="connsiteY5" fmla="*/ 1111034 h 111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8799" h="1111034">
                    <a:moveTo>
                      <a:pt x="644400" y="192954"/>
                    </a:moveTo>
                    <a:lnTo>
                      <a:pt x="154305" y="1000677"/>
                    </a:lnTo>
                    <a:lnTo>
                      <a:pt x="1134495" y="1000677"/>
                    </a:lnTo>
                    <a:close/>
                    <a:moveTo>
                      <a:pt x="644400" y="0"/>
                    </a:moveTo>
                    <a:lnTo>
                      <a:pt x="1288799" y="1111034"/>
                    </a:lnTo>
                    <a:lnTo>
                      <a:pt x="0" y="11110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36851C-D409-29D4-B128-754D2EF62048}"/>
              </a:ext>
            </a:extLst>
          </p:cNvPr>
          <p:cNvGrpSpPr/>
          <p:nvPr/>
        </p:nvGrpSpPr>
        <p:grpSpPr>
          <a:xfrm>
            <a:off x="6600109" y="2768714"/>
            <a:ext cx="1237230" cy="1234494"/>
            <a:chOff x="3511743" y="87751"/>
            <a:chExt cx="1199342" cy="1196690"/>
          </a:xfrm>
        </p:grpSpPr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F2D88D55-1EBD-F78A-35CB-1EF30303509C}"/>
                </a:ext>
              </a:extLst>
            </p:cNvPr>
            <p:cNvSpPr/>
            <p:nvPr/>
          </p:nvSpPr>
          <p:spPr>
            <a:xfrm>
              <a:off x="3511743" y="87753"/>
              <a:ext cx="1196688" cy="1196688"/>
            </a:xfrm>
            <a:prstGeom prst="diamon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7E99342-A609-4C76-7827-D662D8C2CFB9}"/>
                </a:ext>
              </a:extLst>
            </p:cNvPr>
            <p:cNvSpPr/>
            <p:nvPr/>
          </p:nvSpPr>
          <p:spPr>
            <a:xfrm>
              <a:off x="3514397" y="87751"/>
              <a:ext cx="1196688" cy="1196688"/>
            </a:xfrm>
            <a:custGeom>
              <a:avLst/>
              <a:gdLst>
                <a:gd name="connsiteX0" fmla="*/ 598344 w 1196688"/>
                <a:gd name="connsiteY0" fmla="*/ 150828 h 1196688"/>
                <a:gd name="connsiteX1" fmla="*/ 150828 w 1196688"/>
                <a:gd name="connsiteY1" fmla="*/ 598344 h 1196688"/>
                <a:gd name="connsiteX2" fmla="*/ 598344 w 1196688"/>
                <a:gd name="connsiteY2" fmla="*/ 1045860 h 1196688"/>
                <a:gd name="connsiteX3" fmla="*/ 1045860 w 1196688"/>
                <a:gd name="connsiteY3" fmla="*/ 598344 h 1196688"/>
                <a:gd name="connsiteX4" fmla="*/ 598344 w 1196688"/>
                <a:gd name="connsiteY4" fmla="*/ 0 h 1196688"/>
                <a:gd name="connsiteX5" fmla="*/ 1196688 w 1196688"/>
                <a:gd name="connsiteY5" fmla="*/ 598344 h 1196688"/>
                <a:gd name="connsiteX6" fmla="*/ 598344 w 1196688"/>
                <a:gd name="connsiteY6" fmla="*/ 1196688 h 1196688"/>
                <a:gd name="connsiteX7" fmla="*/ 0 w 1196688"/>
                <a:gd name="connsiteY7" fmla="*/ 598344 h 119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6688" h="1196688">
                  <a:moveTo>
                    <a:pt x="598344" y="150828"/>
                  </a:moveTo>
                  <a:lnTo>
                    <a:pt x="150828" y="598344"/>
                  </a:lnTo>
                  <a:lnTo>
                    <a:pt x="598344" y="1045860"/>
                  </a:lnTo>
                  <a:lnTo>
                    <a:pt x="1045860" y="598344"/>
                  </a:lnTo>
                  <a:close/>
                  <a:moveTo>
                    <a:pt x="598344" y="0"/>
                  </a:moveTo>
                  <a:lnTo>
                    <a:pt x="1196688" y="598344"/>
                  </a:lnTo>
                  <a:lnTo>
                    <a:pt x="598344" y="1196688"/>
                  </a:lnTo>
                  <a:lnTo>
                    <a:pt x="0" y="59834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</p:grpSp>
      <p:grpSp>
        <p:nvGrpSpPr>
          <p:cNvPr id="7172" name="Group 7171">
            <a:extLst>
              <a:ext uri="{FF2B5EF4-FFF2-40B4-BE49-F238E27FC236}">
                <a16:creationId xmlns:a16="http://schemas.microsoft.com/office/drawing/2014/main" id="{AEAE69A5-96A3-ACE9-5145-DCDA93EB187B}"/>
              </a:ext>
            </a:extLst>
          </p:cNvPr>
          <p:cNvGrpSpPr/>
          <p:nvPr/>
        </p:nvGrpSpPr>
        <p:grpSpPr>
          <a:xfrm>
            <a:off x="3697571" y="2733184"/>
            <a:ext cx="1238466" cy="1234495"/>
            <a:chOff x="4477447" y="1858753"/>
            <a:chExt cx="1484768" cy="1480008"/>
          </a:xfrm>
        </p:grpSpPr>
        <p:grpSp>
          <p:nvGrpSpPr>
            <p:cNvPr id="7168" name="Group 7167">
              <a:extLst>
                <a:ext uri="{FF2B5EF4-FFF2-40B4-BE49-F238E27FC236}">
                  <a16:creationId xmlns:a16="http://schemas.microsoft.com/office/drawing/2014/main" id="{CD904EA7-C70A-E346-E3C4-1C670CE27EF1}"/>
                </a:ext>
              </a:extLst>
            </p:cNvPr>
            <p:cNvGrpSpPr/>
            <p:nvPr/>
          </p:nvGrpSpPr>
          <p:grpSpPr>
            <a:xfrm>
              <a:off x="4477447" y="1858753"/>
              <a:ext cx="1484768" cy="1480008"/>
              <a:chOff x="4704452" y="640064"/>
              <a:chExt cx="1484768" cy="1480008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092DBE1-FE3F-6DB3-4FBE-E386AE4B533C}"/>
                  </a:ext>
                </a:extLst>
              </p:cNvPr>
              <p:cNvSpPr/>
              <p:nvPr/>
            </p:nvSpPr>
            <p:spPr>
              <a:xfrm>
                <a:off x="4704452" y="640064"/>
                <a:ext cx="1480008" cy="148000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A6AED2E-B6B5-9A45-4E51-1A93F1D795C0}"/>
                  </a:ext>
                </a:extLst>
              </p:cNvPr>
              <p:cNvSpPr/>
              <p:nvPr/>
            </p:nvSpPr>
            <p:spPr>
              <a:xfrm>
                <a:off x="4709212" y="640064"/>
                <a:ext cx="1480008" cy="1480008"/>
              </a:xfrm>
              <a:custGeom>
                <a:avLst/>
                <a:gdLst>
                  <a:gd name="connsiteX0" fmla="*/ 740004 w 1480008"/>
                  <a:gd name="connsiteY0" fmla="*/ 157805 h 1480008"/>
                  <a:gd name="connsiteX1" fmla="*/ 157805 w 1480008"/>
                  <a:gd name="connsiteY1" fmla="*/ 740004 h 1480008"/>
                  <a:gd name="connsiteX2" fmla="*/ 740004 w 1480008"/>
                  <a:gd name="connsiteY2" fmla="*/ 1322203 h 1480008"/>
                  <a:gd name="connsiteX3" fmla="*/ 1322203 w 1480008"/>
                  <a:gd name="connsiteY3" fmla="*/ 740004 h 1480008"/>
                  <a:gd name="connsiteX4" fmla="*/ 740004 w 1480008"/>
                  <a:gd name="connsiteY4" fmla="*/ 157805 h 1480008"/>
                  <a:gd name="connsiteX5" fmla="*/ 740004 w 1480008"/>
                  <a:gd name="connsiteY5" fmla="*/ 0 h 1480008"/>
                  <a:gd name="connsiteX6" fmla="*/ 1480008 w 1480008"/>
                  <a:gd name="connsiteY6" fmla="*/ 740004 h 1480008"/>
                  <a:gd name="connsiteX7" fmla="*/ 740004 w 1480008"/>
                  <a:gd name="connsiteY7" fmla="*/ 1480008 h 1480008"/>
                  <a:gd name="connsiteX8" fmla="*/ 0 w 1480008"/>
                  <a:gd name="connsiteY8" fmla="*/ 740004 h 1480008"/>
                  <a:gd name="connsiteX9" fmla="*/ 740004 w 1480008"/>
                  <a:gd name="connsiteY9" fmla="*/ 0 h 1480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0008" h="1480008">
                    <a:moveTo>
                      <a:pt x="740004" y="157805"/>
                    </a:moveTo>
                    <a:cubicBezTo>
                      <a:pt x="418464" y="157805"/>
                      <a:pt x="157805" y="418464"/>
                      <a:pt x="157805" y="740004"/>
                    </a:cubicBezTo>
                    <a:cubicBezTo>
                      <a:pt x="157805" y="1061544"/>
                      <a:pt x="418464" y="1322203"/>
                      <a:pt x="740004" y="1322203"/>
                    </a:cubicBezTo>
                    <a:cubicBezTo>
                      <a:pt x="1061544" y="1322203"/>
                      <a:pt x="1322203" y="1061544"/>
                      <a:pt x="1322203" y="740004"/>
                    </a:cubicBezTo>
                    <a:cubicBezTo>
                      <a:pt x="1322203" y="418464"/>
                      <a:pt x="1061544" y="157805"/>
                      <a:pt x="740004" y="157805"/>
                    </a:cubicBezTo>
                    <a:close/>
                    <a:moveTo>
                      <a:pt x="740004" y="0"/>
                    </a:moveTo>
                    <a:cubicBezTo>
                      <a:pt x="1148697" y="0"/>
                      <a:pt x="1480008" y="331311"/>
                      <a:pt x="1480008" y="740004"/>
                    </a:cubicBezTo>
                    <a:cubicBezTo>
                      <a:pt x="1480008" y="1148697"/>
                      <a:pt x="1148697" y="1480008"/>
                      <a:pt x="740004" y="1480008"/>
                    </a:cubicBezTo>
                    <a:cubicBezTo>
                      <a:pt x="331311" y="1480008"/>
                      <a:pt x="0" y="1148697"/>
                      <a:pt x="0" y="740004"/>
                    </a:cubicBezTo>
                    <a:cubicBezTo>
                      <a:pt x="0" y="331311"/>
                      <a:pt x="331311" y="0"/>
                      <a:pt x="740004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AU"/>
              </a:p>
            </p:txBody>
          </p:sp>
        </p:grpSp>
        <p:sp>
          <p:nvSpPr>
            <p:cNvPr id="7171" name="TextBox 7170">
              <a:extLst>
                <a:ext uri="{FF2B5EF4-FFF2-40B4-BE49-F238E27FC236}">
                  <a16:creationId xmlns:a16="http://schemas.microsoft.com/office/drawing/2014/main" id="{89D51B9D-CDB6-06DD-D30C-DE1831F3700D}"/>
                </a:ext>
              </a:extLst>
            </p:cNvPr>
            <p:cNvSpPr txBox="1"/>
            <p:nvPr/>
          </p:nvSpPr>
          <p:spPr>
            <a:xfrm>
              <a:off x="4569542" y="2395839"/>
              <a:ext cx="1317742" cy="387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500" dirty="0"/>
                <a:t>Pre-process</a:t>
              </a:r>
            </a:p>
          </p:txBody>
        </p:sp>
      </p:grpSp>
      <p:grpSp>
        <p:nvGrpSpPr>
          <p:cNvPr id="7173" name="Group 7172">
            <a:extLst>
              <a:ext uri="{FF2B5EF4-FFF2-40B4-BE49-F238E27FC236}">
                <a16:creationId xmlns:a16="http://schemas.microsoft.com/office/drawing/2014/main" id="{3E285F71-5990-47C5-BAE0-86A100A528F6}"/>
              </a:ext>
            </a:extLst>
          </p:cNvPr>
          <p:cNvGrpSpPr/>
          <p:nvPr/>
        </p:nvGrpSpPr>
        <p:grpSpPr>
          <a:xfrm rot="10800000">
            <a:off x="2714713" y="3586243"/>
            <a:ext cx="1111560" cy="958669"/>
            <a:chOff x="3077898" y="1413058"/>
            <a:chExt cx="1111560" cy="958669"/>
          </a:xfrm>
        </p:grpSpPr>
        <p:sp>
          <p:nvSpPr>
            <p:cNvPr id="7174" name="Isosceles Triangle 7173">
              <a:extLst>
                <a:ext uri="{FF2B5EF4-FFF2-40B4-BE49-F238E27FC236}">
                  <a16:creationId xmlns:a16="http://schemas.microsoft.com/office/drawing/2014/main" id="{55949CC4-2489-27CA-C0E8-26BEB84F1F7F}"/>
                </a:ext>
              </a:extLst>
            </p:cNvPr>
            <p:cNvSpPr/>
            <p:nvPr/>
          </p:nvSpPr>
          <p:spPr>
            <a:xfrm rot="10800000">
              <a:off x="3080001" y="1413058"/>
              <a:ext cx="1108374" cy="95824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7175" name="Group 7174">
              <a:extLst>
                <a:ext uri="{FF2B5EF4-FFF2-40B4-BE49-F238E27FC236}">
                  <a16:creationId xmlns:a16="http://schemas.microsoft.com/office/drawing/2014/main" id="{54E4DE21-6E80-6934-ACA5-0BC4E7092343}"/>
                </a:ext>
              </a:extLst>
            </p:cNvPr>
            <p:cNvGrpSpPr/>
            <p:nvPr/>
          </p:nvGrpSpPr>
          <p:grpSpPr>
            <a:xfrm>
              <a:off x="3077898" y="1413485"/>
              <a:ext cx="1111560" cy="958242"/>
              <a:chOff x="3927033" y="1027139"/>
              <a:chExt cx="1288799" cy="1111034"/>
            </a:xfrm>
          </p:grpSpPr>
          <p:sp>
            <p:nvSpPr>
              <p:cNvPr id="7176" name="TextBox 7175">
                <a:extLst>
                  <a:ext uri="{FF2B5EF4-FFF2-40B4-BE49-F238E27FC236}">
                    <a16:creationId xmlns:a16="http://schemas.microsoft.com/office/drawing/2014/main" id="{E3DCAD83-A327-67A2-02DA-9B1000AF9256}"/>
                  </a:ext>
                </a:extLst>
              </p:cNvPr>
              <p:cNvSpPr txBox="1"/>
              <p:nvPr/>
            </p:nvSpPr>
            <p:spPr>
              <a:xfrm rot="10800000">
                <a:off x="4241455" y="1178037"/>
                <a:ext cx="659954" cy="428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dirty="0"/>
                  <a:t>EDA</a:t>
                </a:r>
              </a:p>
            </p:txBody>
          </p:sp>
          <p:sp>
            <p:nvSpPr>
              <p:cNvPr id="7177" name="Freeform: Shape 7176">
                <a:extLst>
                  <a:ext uri="{FF2B5EF4-FFF2-40B4-BE49-F238E27FC236}">
                    <a16:creationId xmlns:a16="http://schemas.microsoft.com/office/drawing/2014/main" id="{31DB29B1-C889-CF3F-49A0-DA629648F2CA}"/>
                  </a:ext>
                </a:extLst>
              </p:cNvPr>
              <p:cNvSpPr/>
              <p:nvPr/>
            </p:nvSpPr>
            <p:spPr>
              <a:xfrm rot="10800000">
                <a:off x="3927033" y="1027139"/>
                <a:ext cx="1288799" cy="1111034"/>
              </a:xfrm>
              <a:custGeom>
                <a:avLst/>
                <a:gdLst>
                  <a:gd name="connsiteX0" fmla="*/ 644400 w 1288799"/>
                  <a:gd name="connsiteY0" fmla="*/ 192954 h 1111034"/>
                  <a:gd name="connsiteX1" fmla="*/ 154305 w 1288799"/>
                  <a:gd name="connsiteY1" fmla="*/ 1000677 h 1111034"/>
                  <a:gd name="connsiteX2" fmla="*/ 1134495 w 1288799"/>
                  <a:gd name="connsiteY2" fmla="*/ 1000677 h 1111034"/>
                  <a:gd name="connsiteX3" fmla="*/ 644400 w 1288799"/>
                  <a:gd name="connsiteY3" fmla="*/ 0 h 1111034"/>
                  <a:gd name="connsiteX4" fmla="*/ 1288799 w 1288799"/>
                  <a:gd name="connsiteY4" fmla="*/ 1111034 h 1111034"/>
                  <a:gd name="connsiteX5" fmla="*/ 0 w 1288799"/>
                  <a:gd name="connsiteY5" fmla="*/ 1111034 h 111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8799" h="1111034">
                    <a:moveTo>
                      <a:pt x="644400" y="192954"/>
                    </a:moveTo>
                    <a:lnTo>
                      <a:pt x="154305" y="1000677"/>
                    </a:lnTo>
                    <a:lnTo>
                      <a:pt x="1134495" y="1000677"/>
                    </a:lnTo>
                    <a:close/>
                    <a:moveTo>
                      <a:pt x="644400" y="0"/>
                    </a:moveTo>
                    <a:lnTo>
                      <a:pt x="1288799" y="1111034"/>
                    </a:lnTo>
                    <a:lnTo>
                      <a:pt x="0" y="11110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AU"/>
              </a:p>
            </p:txBody>
          </p:sp>
        </p:grpSp>
      </p:grp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CE2C9C2-1AD7-6F29-0094-1919C8468048}"/>
              </a:ext>
            </a:extLst>
          </p:cNvPr>
          <p:cNvCxnSpPr>
            <a:stCxn id="26" idx="2"/>
          </p:cNvCxnSpPr>
          <p:nvPr/>
        </p:nvCxnSpPr>
        <p:spPr>
          <a:xfrm flipH="1">
            <a:off x="1770025" y="3216323"/>
            <a:ext cx="1" cy="78535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04B05EE5-DD83-A6B4-E3B2-FDD7AC203641}"/>
              </a:ext>
            </a:extLst>
          </p:cNvPr>
          <p:cNvCxnSpPr>
            <a:stCxn id="28" idx="0"/>
            <a:endCxn id="27" idx="2"/>
          </p:cNvCxnSpPr>
          <p:nvPr/>
        </p:nvCxnSpPr>
        <p:spPr>
          <a:xfrm flipH="1" flipV="1">
            <a:off x="9982199" y="2318083"/>
            <a:ext cx="1" cy="713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2FDA4FA-C171-3D79-EFA8-F431C5CE64BB}"/>
              </a:ext>
            </a:extLst>
          </p:cNvPr>
          <p:cNvCxnSpPr>
            <a:endCxn id="28" idx="2"/>
          </p:cNvCxnSpPr>
          <p:nvPr/>
        </p:nvCxnSpPr>
        <p:spPr>
          <a:xfrm flipV="1">
            <a:off x="9982198" y="3400989"/>
            <a:ext cx="2" cy="61002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4" name="TextBox 7183">
            <a:extLst>
              <a:ext uri="{FF2B5EF4-FFF2-40B4-BE49-F238E27FC236}">
                <a16:creationId xmlns:a16="http://schemas.microsoft.com/office/drawing/2014/main" id="{1C3776F2-29AB-59F9-BAD5-0B6474DDBA82}"/>
              </a:ext>
            </a:extLst>
          </p:cNvPr>
          <p:cNvSpPr txBox="1"/>
          <p:nvPr/>
        </p:nvSpPr>
        <p:spPr>
          <a:xfrm>
            <a:off x="6987162" y="2434940"/>
            <a:ext cx="178856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AU" sz="1600" dirty="0"/>
              <a:t>Evaluate the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1C33F-B124-A8A0-D97F-8EA8C33EA3BE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Summary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A81233-B763-5B11-99B7-4F0390352844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F0131-8FB1-5867-6087-F9E1426202E2}"/>
              </a:ext>
            </a:extLst>
          </p:cNvPr>
          <p:cNvSpPr txBox="1"/>
          <p:nvPr/>
        </p:nvSpPr>
        <p:spPr>
          <a:xfrm>
            <a:off x="45997" y="4629881"/>
            <a:ext cx="402353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Check the quality of the data</a:t>
            </a:r>
          </a:p>
          <a:p>
            <a:pPr marL="285750" indent="-285750">
              <a:buFontTx/>
              <a:buChar char="-"/>
            </a:pPr>
            <a:r>
              <a:rPr lang="en-AU" dirty="0"/>
              <a:t>Check the number of images per class</a:t>
            </a:r>
          </a:p>
          <a:p>
            <a:pPr marL="285750" indent="-285750">
              <a:buFontTx/>
              <a:buChar char="-"/>
            </a:pPr>
            <a:r>
              <a:rPr lang="en-AU" dirty="0"/>
              <a:t>Know the good dimension to resize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DCA24-F716-00F4-F573-9931E1E39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46" y="5070640"/>
            <a:ext cx="1522370" cy="169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F1AB5-A7A8-F603-5D99-01620B05F776}"/>
              </a:ext>
            </a:extLst>
          </p:cNvPr>
          <p:cNvSpPr txBox="1"/>
          <p:nvPr/>
        </p:nvSpPr>
        <p:spPr>
          <a:xfrm>
            <a:off x="4535239" y="3976286"/>
            <a:ext cx="258865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AU" dirty="0" err="1"/>
              <a:t>Simple_model</a:t>
            </a:r>
            <a:endParaRPr lang="en-AU" dirty="0"/>
          </a:p>
          <a:p>
            <a:pPr algn="ctr"/>
            <a:r>
              <a:rPr lang="en-AU" dirty="0"/>
              <a:t>Fast and accurate (98.9%)</a:t>
            </a:r>
          </a:p>
        </p:txBody>
      </p:sp>
    </p:spTree>
    <p:extLst>
      <p:ext uri="{BB962C8B-B14F-4D97-AF65-F5344CB8AC3E}">
        <p14:creationId xmlns:p14="http://schemas.microsoft.com/office/powerpoint/2010/main" val="32529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0CB5EE-F721-5A70-4DDA-28EE1BCA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DFFA0-DD60-2DA4-6D7E-CCBDEA39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2</a:t>
            </a:fld>
            <a:endParaRPr lang="en-AU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1D3D63-4390-1D1D-C59F-4D79BAEB085D}"/>
              </a:ext>
            </a:extLst>
          </p:cNvPr>
          <p:cNvGrpSpPr/>
          <p:nvPr/>
        </p:nvGrpSpPr>
        <p:grpSpPr>
          <a:xfrm>
            <a:off x="-1524" y="4838289"/>
            <a:ext cx="12192000" cy="1191491"/>
            <a:chOff x="-1524" y="4244397"/>
            <a:chExt cx="12192000" cy="11914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194A69-0BB6-855F-E33E-71E1BB31B50D}"/>
                </a:ext>
              </a:extLst>
            </p:cNvPr>
            <p:cNvSpPr/>
            <p:nvPr/>
          </p:nvSpPr>
          <p:spPr>
            <a:xfrm>
              <a:off x="-1524" y="4244397"/>
              <a:ext cx="12192000" cy="1191491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2">
                    <a:lumMod val="9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49563F-49FE-A870-665F-95374B93DBC7}"/>
                </a:ext>
              </a:extLst>
            </p:cNvPr>
            <p:cNvCxnSpPr/>
            <p:nvPr/>
          </p:nvCxnSpPr>
          <p:spPr>
            <a:xfrm>
              <a:off x="-1524" y="4840142"/>
              <a:ext cx="12192000" cy="0"/>
            </a:xfrm>
            <a:prstGeom prst="line">
              <a:avLst/>
            </a:prstGeom>
            <a:ln w="107950" cap="rnd">
              <a:gradFill>
                <a:gsLst>
                  <a:gs pos="0">
                    <a:schemeClr val="bg1"/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1"/>
              </a:gra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4CBB593-1927-04E7-B366-4D9297569D4D}"/>
              </a:ext>
            </a:extLst>
          </p:cNvPr>
          <p:cNvSpPr/>
          <p:nvPr/>
        </p:nvSpPr>
        <p:spPr>
          <a:xfrm>
            <a:off x="3205170" y="1899845"/>
            <a:ext cx="2539848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Business problem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35B47AD6-E590-4EF4-093A-BC0B985D618A}"/>
              </a:ext>
            </a:extLst>
          </p:cNvPr>
          <p:cNvSpPr/>
          <p:nvPr/>
        </p:nvSpPr>
        <p:spPr>
          <a:xfrm>
            <a:off x="6422896" y="1899845"/>
            <a:ext cx="2324612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Values Delivery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D0F652E-9A71-311E-4F23-A25C98AF31C9}"/>
              </a:ext>
            </a:extLst>
          </p:cNvPr>
          <p:cNvSpPr/>
          <p:nvPr/>
        </p:nvSpPr>
        <p:spPr>
          <a:xfrm>
            <a:off x="9590987" y="1899845"/>
            <a:ext cx="1762813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Conclusions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4F5C0D18-D03D-2E75-8CF0-14A84B34C09F}"/>
              </a:ext>
            </a:extLst>
          </p:cNvPr>
          <p:cNvSpPr/>
          <p:nvPr/>
        </p:nvSpPr>
        <p:spPr>
          <a:xfrm>
            <a:off x="541229" y="1899845"/>
            <a:ext cx="1762813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Bio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E6A26C-EF18-F06C-E425-2A8D8CE92215}"/>
              </a:ext>
            </a:extLst>
          </p:cNvPr>
          <p:cNvCxnSpPr>
            <a:cxnSpLocks/>
          </p:cNvCxnSpPr>
          <p:nvPr/>
        </p:nvCxnSpPr>
        <p:spPr>
          <a:xfrm>
            <a:off x="1311910" y="2278528"/>
            <a:ext cx="25240" cy="2559761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D97E618D-832B-D9CE-9391-912617712225}"/>
              </a:ext>
            </a:extLst>
          </p:cNvPr>
          <p:cNvSpPr txBox="1">
            <a:spLocks/>
          </p:cNvSpPr>
          <p:nvPr/>
        </p:nvSpPr>
        <p:spPr>
          <a:xfrm>
            <a:off x="0" y="2339"/>
            <a:ext cx="12192000" cy="8226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Agenda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375267-4D09-CD5E-36F6-8E481796741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379020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07B1DC-D7A4-1010-D4A1-56BBD5EC5C6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489128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0C3A4F-84B5-4CF5-2F82-73D530935B6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376320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A53F6-F9AA-C805-1738-3AA3EC375570}"/>
              </a:ext>
            </a:extLst>
          </p:cNvPr>
          <p:cNvSpPr/>
          <p:nvPr/>
        </p:nvSpPr>
        <p:spPr>
          <a:xfrm>
            <a:off x="3741072" y="2408461"/>
            <a:ext cx="12758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Key figures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E1DB04-C959-4E4A-B406-46759D9F86D3}"/>
              </a:ext>
            </a:extLst>
          </p:cNvPr>
          <p:cNvSpPr/>
          <p:nvPr/>
        </p:nvSpPr>
        <p:spPr>
          <a:xfrm>
            <a:off x="3650335" y="3050024"/>
            <a:ext cx="1457370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Stakeholders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C0BA0D-9ADF-2309-4DD2-2561055C0806}"/>
              </a:ext>
            </a:extLst>
          </p:cNvPr>
          <p:cNvSpPr/>
          <p:nvPr/>
        </p:nvSpPr>
        <p:spPr>
          <a:xfrm>
            <a:off x="3567204" y="3691587"/>
            <a:ext cx="162363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question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A8FA4E-0A41-6FB8-1CD8-5735F50AD889}"/>
              </a:ext>
            </a:extLst>
          </p:cNvPr>
          <p:cNvSpPr/>
          <p:nvPr/>
        </p:nvSpPr>
        <p:spPr>
          <a:xfrm>
            <a:off x="3895092" y="4333151"/>
            <a:ext cx="96785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D50685-2585-71BA-10B3-7BD1618373D2}"/>
              </a:ext>
            </a:extLst>
          </p:cNvPr>
          <p:cNvSpPr/>
          <p:nvPr/>
        </p:nvSpPr>
        <p:spPr>
          <a:xfrm>
            <a:off x="6094476" y="2362299"/>
            <a:ext cx="266149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Overall process flow used</a:t>
            </a:r>
            <a:endParaRPr lang="en-AU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8E841E-3C33-D00A-B960-1FDE521E44A4}"/>
              </a:ext>
            </a:extLst>
          </p:cNvPr>
          <p:cNvSpPr/>
          <p:nvPr/>
        </p:nvSpPr>
        <p:spPr>
          <a:xfrm>
            <a:off x="6094476" y="2765971"/>
            <a:ext cx="265303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Exploration Data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48A18A-1379-66BD-FF18-FC4626B26A5E}"/>
              </a:ext>
            </a:extLst>
          </p:cNvPr>
          <p:cNvSpPr/>
          <p:nvPr/>
        </p:nvSpPr>
        <p:spPr>
          <a:xfrm>
            <a:off x="6803129" y="3169643"/>
            <a:ext cx="1256700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 err="1"/>
              <a:t>Preprocess</a:t>
            </a:r>
            <a:endParaRPr lang="en-AU" sz="1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DE9C89-D92D-CCC6-C1B2-9F8ACDABFF0F}"/>
              </a:ext>
            </a:extLst>
          </p:cNvPr>
          <p:cNvSpPr/>
          <p:nvPr/>
        </p:nvSpPr>
        <p:spPr>
          <a:xfrm>
            <a:off x="6271491" y="3573315"/>
            <a:ext cx="231997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Modelling + Evaluation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39A80C-29D3-F28D-85E2-5F21538B4BB6}"/>
              </a:ext>
            </a:extLst>
          </p:cNvPr>
          <p:cNvSpPr/>
          <p:nvPr/>
        </p:nvSpPr>
        <p:spPr>
          <a:xfrm>
            <a:off x="6695512" y="4380661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Deployment</a:t>
            </a:r>
            <a:endParaRPr lang="en-AU" sz="1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62B6646-E93D-382F-A8D8-F4C0020BE9EB}"/>
              </a:ext>
            </a:extLst>
          </p:cNvPr>
          <p:cNvSpPr/>
          <p:nvPr/>
        </p:nvSpPr>
        <p:spPr>
          <a:xfrm>
            <a:off x="6291522" y="3976987"/>
            <a:ext cx="231997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Best model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49672B-35C3-0383-3668-050EDFC058FA}"/>
              </a:ext>
            </a:extLst>
          </p:cNvPr>
          <p:cNvSpPr/>
          <p:nvPr/>
        </p:nvSpPr>
        <p:spPr>
          <a:xfrm>
            <a:off x="9620322" y="2540906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Summary</a:t>
            </a:r>
            <a:endParaRPr lang="en-AU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541ABF-E0EC-49C7-A7B6-036A95FCAF26}"/>
              </a:ext>
            </a:extLst>
          </p:cNvPr>
          <p:cNvSpPr/>
          <p:nvPr/>
        </p:nvSpPr>
        <p:spPr>
          <a:xfrm>
            <a:off x="9621552" y="3351345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Conclusion</a:t>
            </a:r>
            <a:endParaRPr lang="en-AU" sz="1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A05839-29E0-3D1A-231B-EEB4C5ACCF17}"/>
              </a:ext>
            </a:extLst>
          </p:cNvPr>
          <p:cNvSpPr/>
          <p:nvPr/>
        </p:nvSpPr>
        <p:spPr>
          <a:xfrm>
            <a:off x="9620322" y="4161783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Next steps</a:t>
            </a:r>
            <a:endParaRPr lang="en-AU" sz="18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5B017DB-8435-0AB7-C548-009EA8429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792" y1="68000" x2="24500" y2="72188"/>
                        <a14:foregroundMark x1="24500" y1="72188" x2="20208" y2="65063"/>
                        <a14:foregroundMark x1="20208" y1="65063" x2="23000" y2="38438"/>
                        <a14:foregroundMark x1="23000" y1="38438" x2="22292" y2="37688"/>
                        <a14:foregroundMark x1="22542" y1="65688" x2="25417" y2="64563"/>
                        <a14:foregroundMark x1="18792" y1="72125" x2="21458" y2="75250"/>
                        <a14:foregroundMark x1="77750" y1="39500" x2="79542" y2="55437"/>
                        <a14:foregroundMark x1="79542" y1="55437" x2="80375" y2="57688"/>
                        <a14:foregroundMark x1="80167" y1="49438" x2="80167" y2="49438"/>
                        <a14:foregroundMark x1="80042" y1="47625" x2="80042" y2="47625"/>
                        <a14:foregroundMark x1="77375" y1="37500" x2="77625" y2="36813"/>
                        <a14:foregroundMark x1="77250" y1="35500" x2="77500" y2="34625"/>
                        <a14:foregroundMark x1="77375" y1="36250" x2="78333" y2="38750"/>
                        <a14:foregroundMark x1="74750" y1="63688" x2="79667" y2="72750"/>
                        <a14:foregroundMark x1="79667" y1="72750" x2="75667" y2="60875"/>
                        <a14:foregroundMark x1="75667" y1="60875" x2="79875" y2="72875"/>
                        <a14:foregroundMark x1="79875" y1="72875" x2="76542" y2="73938"/>
                        <a14:foregroundMark x1="74500" y1="74313" x2="75083" y2="71625"/>
                        <a14:foregroundMark x1="75083" y1="75938" x2="79083" y2="74875"/>
                        <a14:foregroundMark x1="79292" y1="67125" x2="80292" y2="63875"/>
                        <a14:foregroundMark x1="79208" y1="62063" x2="79917" y2="63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81" t="23039" r="13473" b="20062"/>
          <a:stretch/>
        </p:blipFill>
        <p:spPr>
          <a:xfrm>
            <a:off x="-1967917" y="5066415"/>
            <a:ext cx="1842420" cy="9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0.19701 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16433-30CF-D49A-2D23-A28B37BE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EC9F3C-5445-AD75-F6BB-EB429EEF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20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6AA7D-1ABE-3EFD-549C-43B264791E2D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Conclusion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FAE7D3-AD7D-FE97-0756-A8A15A304E15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Conclusions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73CC9-4688-429A-F829-27E7F4F1C7B7}"/>
              </a:ext>
            </a:extLst>
          </p:cNvPr>
          <p:cNvSpPr txBox="1"/>
          <p:nvPr/>
        </p:nvSpPr>
        <p:spPr>
          <a:xfrm>
            <a:off x="3305575" y="4560765"/>
            <a:ext cx="544790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AU" sz="2400" dirty="0"/>
              <a:t>Business answer:</a:t>
            </a:r>
          </a:p>
          <a:p>
            <a:pPr marL="285750" indent="-285750" algn="ctr">
              <a:buFontTx/>
              <a:buChar char="-"/>
            </a:pPr>
            <a:endParaRPr lang="en-AU" dirty="0"/>
          </a:p>
          <a:p>
            <a:pPr algn="ctr"/>
            <a:r>
              <a:rPr lang="en-AU" dirty="0"/>
              <a:t>A car can recognize a traffic sign with a great accuracy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1AE9D-F83D-FD85-62FC-6EA706F7C73E}"/>
              </a:ext>
            </a:extLst>
          </p:cNvPr>
          <p:cNvSpPr txBox="1"/>
          <p:nvPr/>
        </p:nvSpPr>
        <p:spPr>
          <a:xfrm>
            <a:off x="3448451" y="1635706"/>
            <a:ext cx="5162149" cy="12926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AU" sz="2400" dirty="0"/>
              <a:t>Data answer :</a:t>
            </a:r>
          </a:p>
          <a:p>
            <a:pPr marL="285750" indent="-285750" algn="ctr">
              <a:buFontTx/>
              <a:buChar char="-"/>
            </a:pPr>
            <a:endParaRPr lang="en-AU" dirty="0"/>
          </a:p>
          <a:p>
            <a:pPr algn="ctr"/>
            <a:r>
              <a:rPr lang="en-AU" dirty="0"/>
              <a:t>Use the </a:t>
            </a:r>
            <a:r>
              <a:rPr lang="en-AU" dirty="0" err="1"/>
              <a:t>Simple_model</a:t>
            </a:r>
            <a:r>
              <a:rPr lang="en-AU" dirty="0"/>
              <a:t> to predict promptly and with an accuracy of 98.9% 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CCEBCB7-1D04-8DB0-719F-F38871900982}"/>
              </a:ext>
            </a:extLst>
          </p:cNvPr>
          <p:cNvSpPr/>
          <p:nvPr/>
        </p:nvSpPr>
        <p:spPr>
          <a:xfrm>
            <a:off x="5778065" y="2914786"/>
            <a:ext cx="502920" cy="1645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827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16433-30CF-D49A-2D23-A28B37BE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EC9F3C-5445-AD75-F6BB-EB429EEF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21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6AA7D-1ABE-3EFD-549C-43B264791E2D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Next Steps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FAE7D3-AD7D-FE97-0756-A8A15A304E15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4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630CE6-78BD-BCB8-5947-EC0252F33557}"/>
              </a:ext>
            </a:extLst>
          </p:cNvPr>
          <p:cNvSpPr txBox="1"/>
          <p:nvPr/>
        </p:nvSpPr>
        <p:spPr>
          <a:xfrm>
            <a:off x="2872985" y="1705953"/>
            <a:ext cx="551362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Implement in streaming data (webcam)</a:t>
            </a:r>
          </a:p>
          <a:p>
            <a:pPr marL="285750" indent="-285750">
              <a:buFontTx/>
              <a:buChar char="-"/>
            </a:pPr>
            <a:r>
              <a:rPr lang="en-AU" dirty="0"/>
              <a:t>Predict ALL the traffic signs from an image</a:t>
            </a:r>
          </a:p>
          <a:p>
            <a:pPr marL="285750" indent="-285750">
              <a:buFontTx/>
              <a:buChar char="-"/>
            </a:pPr>
            <a:r>
              <a:rPr lang="en-AU" dirty="0"/>
              <a:t>There are not only 43 types of traffic sign  in Germany</a:t>
            </a:r>
          </a:p>
          <a:p>
            <a:pPr marL="285750" indent="-285750">
              <a:buFontTx/>
              <a:buChar char="-"/>
            </a:pPr>
            <a:r>
              <a:rPr lang="en-AU" dirty="0"/>
              <a:t>Germany isn’t  the only country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10E34-FC1F-CDCF-76CD-482B960DA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238" y="3227361"/>
            <a:ext cx="3038475" cy="303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DA177-DB16-65BE-9FBA-CB72A3A1B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1" y="1523264"/>
            <a:ext cx="3162299" cy="1565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CBD89-E6A4-4AD7-8069-20AF90935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248027" y="3840771"/>
            <a:ext cx="2679850" cy="219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7D102-B9E5-95B7-FF33-B6EF8F0489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514350" y="1326206"/>
            <a:ext cx="180127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CCE7B-58BC-6104-308A-F752795F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47778-58A4-1290-70F4-61844B9B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22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E3012-8734-BF1A-76BF-2969AFB0A92E}"/>
              </a:ext>
            </a:extLst>
          </p:cNvPr>
          <p:cNvSpPr txBox="1"/>
          <p:nvPr/>
        </p:nvSpPr>
        <p:spPr>
          <a:xfrm>
            <a:off x="201052" y="115497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https://mccrindle.com.au/article/blog/australians-commuting-on-average-48-minutes-per-day/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6B137-510A-3B48-D7BC-B613CDCE4874}"/>
              </a:ext>
            </a:extLst>
          </p:cNvPr>
          <p:cNvSpPr txBox="1"/>
          <p:nvPr/>
        </p:nvSpPr>
        <p:spPr>
          <a:xfrm>
            <a:off x="201052" y="186404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https://www.abs.gov.au/statistics/industry/tourism-and-transport/transport-census/2021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3B410-CCBF-E647-83CB-93EBB40A8323}"/>
              </a:ext>
            </a:extLst>
          </p:cNvPr>
          <p:cNvSpPr txBox="1"/>
          <p:nvPr/>
        </p:nvSpPr>
        <p:spPr>
          <a:xfrm>
            <a:off x="201052" y="257311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2"/>
              </a:rPr>
              <a:t>https://www.kaggle.com/datasets/meowmeowmeowmeowmeow/gtsrb-german-traffic-sign?select=Test.csv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203701B-B880-E536-B7EA-1CD25E2CCE5B}"/>
              </a:ext>
            </a:extLst>
          </p:cNvPr>
          <p:cNvSpPr txBox="1">
            <a:spLocks/>
          </p:cNvSpPr>
          <p:nvPr/>
        </p:nvSpPr>
        <p:spPr>
          <a:xfrm>
            <a:off x="0" y="2339"/>
            <a:ext cx="12192000" cy="8226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Appendix</a:t>
            </a:r>
            <a:endParaRPr lang="en-AU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D2A2AE-B6D6-B23C-7080-980C80352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427514"/>
            <a:ext cx="2926080" cy="11456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C09044-3093-AC31-FD52-B1887F204746}"/>
              </a:ext>
            </a:extLst>
          </p:cNvPr>
          <p:cNvSpPr txBox="1"/>
          <p:nvPr/>
        </p:nvSpPr>
        <p:spPr>
          <a:xfrm>
            <a:off x="196480" y="3453885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SUPPORTING DOCUMENTS : IOD Labs 9 and 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33DAFC-C10C-FF97-1069-C671B9E2651F}"/>
              </a:ext>
            </a:extLst>
          </p:cNvPr>
          <p:cNvSpPr txBox="1"/>
          <p:nvPr/>
        </p:nvSpPr>
        <p:spPr>
          <a:xfrm>
            <a:off x="196480" y="3929428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https://keras.io/api/applications/</a:t>
            </a:r>
          </a:p>
        </p:txBody>
      </p:sp>
    </p:spTree>
    <p:extLst>
      <p:ext uri="{BB962C8B-B14F-4D97-AF65-F5344CB8AC3E}">
        <p14:creationId xmlns:p14="http://schemas.microsoft.com/office/powerpoint/2010/main" val="180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CCE7B-58BC-6104-308A-F752795F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47778-58A4-1290-70F4-61844B9B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3237D-12FD-0A21-0FA6-95C458AE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2" y="1327150"/>
            <a:ext cx="6151134" cy="3840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1BE58-524C-A872-6CE2-C7BBA14AD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0"/>
          <a:stretch/>
        </p:blipFill>
        <p:spPr>
          <a:xfrm>
            <a:off x="8610600" y="1586442"/>
            <a:ext cx="1971675" cy="31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411FC-52B5-94BA-A868-BA162A04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380B8-4347-91B4-74E1-2B868F15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3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86998-3D99-3B4C-6953-1792CB92CB8D}"/>
              </a:ext>
            </a:extLst>
          </p:cNvPr>
          <p:cNvSpPr txBox="1"/>
          <p:nvPr/>
        </p:nvSpPr>
        <p:spPr>
          <a:xfrm>
            <a:off x="5560457" y="3128986"/>
            <a:ext cx="489191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- Master in Supply Chain Management </a:t>
            </a:r>
          </a:p>
          <a:p>
            <a:endParaRPr lang="en-AU" dirty="0"/>
          </a:p>
          <a:p>
            <a:r>
              <a:rPr lang="en-AU" dirty="0"/>
              <a:t>- 2 years experience as Data scientist in gas sector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24E1C1-F21A-EB9D-3A5F-DC84D57F246A}"/>
              </a:ext>
            </a:extLst>
          </p:cNvPr>
          <p:cNvSpPr txBox="1">
            <a:spLocks/>
          </p:cNvSpPr>
          <p:nvPr/>
        </p:nvSpPr>
        <p:spPr>
          <a:xfrm>
            <a:off x="0" y="2339"/>
            <a:ext cx="12192000" cy="8226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Bio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5861E-BD63-CA09-0C4D-7166C1E12969}"/>
              </a:ext>
            </a:extLst>
          </p:cNvPr>
          <p:cNvGrpSpPr/>
          <p:nvPr/>
        </p:nvGrpSpPr>
        <p:grpSpPr>
          <a:xfrm>
            <a:off x="1237674" y="1512806"/>
            <a:ext cx="2542993" cy="4201720"/>
            <a:chOff x="1237674" y="1512806"/>
            <a:chExt cx="2542993" cy="42017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FA4967-C4A7-56E0-9F63-B9DF8B980FC9}"/>
                </a:ext>
              </a:extLst>
            </p:cNvPr>
            <p:cNvSpPr txBox="1"/>
            <p:nvPr/>
          </p:nvSpPr>
          <p:spPr>
            <a:xfrm>
              <a:off x="1636784" y="5345194"/>
              <a:ext cx="174477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Antonin STUBER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C62856-406B-ECCE-2A41-17B7A573D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19"/>
            <a:stretch/>
          </p:blipFill>
          <p:spPr>
            <a:xfrm>
              <a:off x="1237674" y="1512806"/>
              <a:ext cx="2542993" cy="38323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296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0CB5EE-F721-5A70-4DDA-28EE1BCA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DFFA0-DD60-2DA4-6D7E-CCBDEA39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4</a:t>
            </a:fld>
            <a:endParaRPr lang="en-AU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1D3D63-4390-1D1D-C59F-4D79BAEB085D}"/>
              </a:ext>
            </a:extLst>
          </p:cNvPr>
          <p:cNvGrpSpPr/>
          <p:nvPr/>
        </p:nvGrpSpPr>
        <p:grpSpPr>
          <a:xfrm>
            <a:off x="-1524" y="4838289"/>
            <a:ext cx="12192000" cy="1191491"/>
            <a:chOff x="-1524" y="4244397"/>
            <a:chExt cx="12192000" cy="11914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194A69-0BB6-855F-E33E-71E1BB31B50D}"/>
                </a:ext>
              </a:extLst>
            </p:cNvPr>
            <p:cNvSpPr/>
            <p:nvPr/>
          </p:nvSpPr>
          <p:spPr>
            <a:xfrm>
              <a:off x="-1524" y="4244397"/>
              <a:ext cx="12192000" cy="1191491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2">
                    <a:lumMod val="9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49563F-49FE-A870-665F-95374B93DBC7}"/>
                </a:ext>
              </a:extLst>
            </p:cNvPr>
            <p:cNvCxnSpPr/>
            <p:nvPr/>
          </p:nvCxnSpPr>
          <p:spPr>
            <a:xfrm>
              <a:off x="-1524" y="4840142"/>
              <a:ext cx="12192000" cy="0"/>
            </a:xfrm>
            <a:prstGeom prst="line">
              <a:avLst/>
            </a:prstGeom>
            <a:ln w="107950" cap="rnd">
              <a:gradFill>
                <a:gsLst>
                  <a:gs pos="0">
                    <a:schemeClr val="bg1"/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1"/>
              </a:gra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4CBB593-1927-04E7-B366-4D9297569D4D}"/>
              </a:ext>
            </a:extLst>
          </p:cNvPr>
          <p:cNvSpPr/>
          <p:nvPr/>
        </p:nvSpPr>
        <p:spPr>
          <a:xfrm>
            <a:off x="3205170" y="1899845"/>
            <a:ext cx="2539848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Business problem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35B47AD6-E590-4EF4-093A-BC0B985D618A}"/>
              </a:ext>
            </a:extLst>
          </p:cNvPr>
          <p:cNvSpPr/>
          <p:nvPr/>
        </p:nvSpPr>
        <p:spPr>
          <a:xfrm>
            <a:off x="6422896" y="1899845"/>
            <a:ext cx="2324612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Values Delivery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D0F652E-9A71-311E-4F23-A25C98AF31C9}"/>
              </a:ext>
            </a:extLst>
          </p:cNvPr>
          <p:cNvSpPr/>
          <p:nvPr/>
        </p:nvSpPr>
        <p:spPr>
          <a:xfrm>
            <a:off x="9590987" y="1899845"/>
            <a:ext cx="1762813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Conclusions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4F5C0D18-D03D-2E75-8CF0-14A84B34C09F}"/>
              </a:ext>
            </a:extLst>
          </p:cNvPr>
          <p:cNvSpPr/>
          <p:nvPr/>
        </p:nvSpPr>
        <p:spPr>
          <a:xfrm>
            <a:off x="541229" y="1899845"/>
            <a:ext cx="1762813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Bio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E6A26C-EF18-F06C-E425-2A8D8CE92215}"/>
              </a:ext>
            </a:extLst>
          </p:cNvPr>
          <p:cNvCxnSpPr>
            <a:cxnSpLocks/>
          </p:cNvCxnSpPr>
          <p:nvPr/>
        </p:nvCxnSpPr>
        <p:spPr>
          <a:xfrm>
            <a:off x="1311910" y="2278528"/>
            <a:ext cx="25240" cy="2559761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D97E618D-832B-D9CE-9391-912617712225}"/>
              </a:ext>
            </a:extLst>
          </p:cNvPr>
          <p:cNvSpPr txBox="1">
            <a:spLocks/>
          </p:cNvSpPr>
          <p:nvPr/>
        </p:nvSpPr>
        <p:spPr>
          <a:xfrm>
            <a:off x="0" y="2339"/>
            <a:ext cx="12192000" cy="8226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Agenda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375267-4D09-CD5E-36F6-8E481796741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379020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07B1DC-D7A4-1010-D4A1-56BBD5EC5C6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489128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0C3A4F-84B5-4CF5-2F82-73D530935B6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376320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A53F6-F9AA-C805-1738-3AA3EC375570}"/>
              </a:ext>
            </a:extLst>
          </p:cNvPr>
          <p:cNvSpPr/>
          <p:nvPr/>
        </p:nvSpPr>
        <p:spPr>
          <a:xfrm>
            <a:off x="3741072" y="2408461"/>
            <a:ext cx="12758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Key figures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E1DB04-C959-4E4A-B406-46759D9F86D3}"/>
              </a:ext>
            </a:extLst>
          </p:cNvPr>
          <p:cNvSpPr/>
          <p:nvPr/>
        </p:nvSpPr>
        <p:spPr>
          <a:xfrm>
            <a:off x="3650335" y="3050024"/>
            <a:ext cx="1457370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Stakeholders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C0BA0D-9ADF-2309-4DD2-2561055C0806}"/>
              </a:ext>
            </a:extLst>
          </p:cNvPr>
          <p:cNvSpPr/>
          <p:nvPr/>
        </p:nvSpPr>
        <p:spPr>
          <a:xfrm>
            <a:off x="3567204" y="3691587"/>
            <a:ext cx="162363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question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A8FA4E-0A41-6FB8-1CD8-5735F50AD889}"/>
              </a:ext>
            </a:extLst>
          </p:cNvPr>
          <p:cNvSpPr/>
          <p:nvPr/>
        </p:nvSpPr>
        <p:spPr>
          <a:xfrm>
            <a:off x="3895092" y="4333151"/>
            <a:ext cx="96785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D50685-2585-71BA-10B3-7BD1618373D2}"/>
              </a:ext>
            </a:extLst>
          </p:cNvPr>
          <p:cNvSpPr/>
          <p:nvPr/>
        </p:nvSpPr>
        <p:spPr>
          <a:xfrm>
            <a:off x="6094476" y="2362299"/>
            <a:ext cx="266149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Overall process flow used</a:t>
            </a:r>
            <a:endParaRPr lang="en-AU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8E841E-3C33-D00A-B960-1FDE521E44A4}"/>
              </a:ext>
            </a:extLst>
          </p:cNvPr>
          <p:cNvSpPr/>
          <p:nvPr/>
        </p:nvSpPr>
        <p:spPr>
          <a:xfrm>
            <a:off x="6094476" y="2765971"/>
            <a:ext cx="265303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Exploration Data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48A18A-1379-66BD-FF18-FC4626B26A5E}"/>
              </a:ext>
            </a:extLst>
          </p:cNvPr>
          <p:cNvSpPr/>
          <p:nvPr/>
        </p:nvSpPr>
        <p:spPr>
          <a:xfrm>
            <a:off x="6713383" y="3169643"/>
            <a:ext cx="143619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Pre-process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DE9C89-D92D-CCC6-C1B2-9F8ACDABFF0F}"/>
              </a:ext>
            </a:extLst>
          </p:cNvPr>
          <p:cNvSpPr/>
          <p:nvPr/>
        </p:nvSpPr>
        <p:spPr>
          <a:xfrm>
            <a:off x="6271491" y="3573315"/>
            <a:ext cx="231997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Modelling + Evaluation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39A80C-29D3-F28D-85E2-5F21538B4BB6}"/>
              </a:ext>
            </a:extLst>
          </p:cNvPr>
          <p:cNvSpPr/>
          <p:nvPr/>
        </p:nvSpPr>
        <p:spPr>
          <a:xfrm>
            <a:off x="6695512" y="4380661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Deployment</a:t>
            </a:r>
            <a:endParaRPr lang="en-AU" sz="1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62B6646-E93D-382F-A8D8-F4C0020BE9EB}"/>
              </a:ext>
            </a:extLst>
          </p:cNvPr>
          <p:cNvSpPr/>
          <p:nvPr/>
        </p:nvSpPr>
        <p:spPr>
          <a:xfrm>
            <a:off x="6291522" y="3976987"/>
            <a:ext cx="231997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Best model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49672B-35C3-0383-3668-050EDFC058FA}"/>
              </a:ext>
            </a:extLst>
          </p:cNvPr>
          <p:cNvSpPr/>
          <p:nvPr/>
        </p:nvSpPr>
        <p:spPr>
          <a:xfrm>
            <a:off x="9620322" y="2540906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Summary</a:t>
            </a:r>
            <a:endParaRPr lang="en-AU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541ABF-E0EC-49C7-A7B6-036A95FCAF26}"/>
              </a:ext>
            </a:extLst>
          </p:cNvPr>
          <p:cNvSpPr/>
          <p:nvPr/>
        </p:nvSpPr>
        <p:spPr>
          <a:xfrm>
            <a:off x="9621552" y="3351345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Conclusion</a:t>
            </a:r>
            <a:endParaRPr lang="en-AU" sz="1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A05839-29E0-3D1A-231B-EEB4C5ACCF17}"/>
              </a:ext>
            </a:extLst>
          </p:cNvPr>
          <p:cNvSpPr/>
          <p:nvPr/>
        </p:nvSpPr>
        <p:spPr>
          <a:xfrm>
            <a:off x="9620322" y="4161783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Next steps</a:t>
            </a:r>
            <a:endParaRPr lang="en-AU" sz="18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5B017DB-8435-0AB7-C548-009EA8429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792" y1="68000" x2="24500" y2="72188"/>
                        <a14:foregroundMark x1="24500" y1="72188" x2="20208" y2="65063"/>
                        <a14:foregroundMark x1="20208" y1="65063" x2="23000" y2="38438"/>
                        <a14:foregroundMark x1="23000" y1="38438" x2="22292" y2="37688"/>
                        <a14:foregroundMark x1="22542" y1="65688" x2="25417" y2="64563"/>
                        <a14:foregroundMark x1="18792" y1="72125" x2="21458" y2="75250"/>
                        <a14:foregroundMark x1="77750" y1="39500" x2="79542" y2="55437"/>
                        <a14:foregroundMark x1="79542" y1="55437" x2="80375" y2="57688"/>
                        <a14:foregroundMark x1="80167" y1="49438" x2="80167" y2="49438"/>
                        <a14:foregroundMark x1="80042" y1="47625" x2="80042" y2="47625"/>
                        <a14:foregroundMark x1="77375" y1="37500" x2="77625" y2="36813"/>
                        <a14:foregroundMark x1="77250" y1="35500" x2="77500" y2="34625"/>
                        <a14:foregroundMark x1="77375" y1="36250" x2="78333" y2="38750"/>
                        <a14:foregroundMark x1="74750" y1="63688" x2="79667" y2="72750"/>
                        <a14:foregroundMark x1="79667" y1="72750" x2="75667" y2="60875"/>
                        <a14:foregroundMark x1="75667" y1="60875" x2="79875" y2="72875"/>
                        <a14:foregroundMark x1="79875" y1="72875" x2="76542" y2="73938"/>
                        <a14:foregroundMark x1="74500" y1="74313" x2="75083" y2="71625"/>
                        <a14:foregroundMark x1="75083" y1="75938" x2="79083" y2="74875"/>
                        <a14:foregroundMark x1="79292" y1="67125" x2="80292" y2="63875"/>
                        <a14:foregroundMark x1="79208" y1="62063" x2="79917" y2="63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81" t="23039" r="13473" b="20062"/>
          <a:stretch/>
        </p:blipFill>
        <p:spPr>
          <a:xfrm>
            <a:off x="501425" y="5066415"/>
            <a:ext cx="1842420" cy="9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24244 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FD5B-3754-0CD1-A67F-4EE0AB0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0"/>
            <a:ext cx="12192000" cy="644206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8C000-3C45-5A35-0EA0-09F4F3F8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7C596-D69B-9B62-59A2-A5A00E1C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5A3E6-8DBC-411E-BCF3-513DD84954BD}"/>
              </a:ext>
            </a:extLst>
          </p:cNvPr>
          <p:cNvSpPr txBox="1"/>
          <p:nvPr/>
        </p:nvSpPr>
        <p:spPr>
          <a:xfrm>
            <a:off x="418633" y="3986891"/>
            <a:ext cx="52452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Australians commuting on average 48 minutes per day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DFA74-83FE-2902-39F4-C89E19EBEBA9}"/>
              </a:ext>
            </a:extLst>
          </p:cNvPr>
          <p:cNvSpPr txBox="1"/>
          <p:nvPr/>
        </p:nvSpPr>
        <p:spPr>
          <a:xfrm>
            <a:off x="2245830" y="1939763"/>
            <a:ext cx="1590868" cy="16004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dirty="0"/>
              <a:t>48</a:t>
            </a:r>
            <a:endParaRPr lang="en-AU" sz="8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8CB044-941A-85C6-7FBD-083EECFF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4" y="4958513"/>
            <a:ext cx="1190791" cy="1047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EC2899-0197-9904-E543-C6F5953E994C}"/>
              </a:ext>
            </a:extLst>
          </p:cNvPr>
          <p:cNvSpPr txBox="1"/>
          <p:nvPr/>
        </p:nvSpPr>
        <p:spPr>
          <a:xfrm>
            <a:off x="7102764" y="3848392"/>
            <a:ext cx="447049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52.7% (6,347,498 people) of the Australian workforce drove to work by car only (2021)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463CB-7A74-405A-BA34-37672ABEA507}"/>
              </a:ext>
            </a:extLst>
          </p:cNvPr>
          <p:cNvSpPr txBox="1"/>
          <p:nvPr/>
        </p:nvSpPr>
        <p:spPr>
          <a:xfrm>
            <a:off x="309584" y="5159295"/>
            <a:ext cx="546336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i="1" dirty="0"/>
              <a:t>The Household, Income and Labor Dynamics in Australia (HILDA) Survey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F6576E-891E-1B46-B160-74BF4EE1485E}"/>
              </a:ext>
            </a:extLst>
          </p:cNvPr>
          <p:cNvSpPr txBox="1"/>
          <p:nvPr/>
        </p:nvSpPr>
        <p:spPr>
          <a:xfrm>
            <a:off x="7707401" y="2001318"/>
            <a:ext cx="3261216" cy="14642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8000" dirty="0"/>
              <a:t>52.7%</a:t>
            </a:r>
            <a:endParaRPr lang="en-AU" sz="8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F1423-B506-099A-7FDE-29B5F5617F59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Key figures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47AC19-7E4E-8657-0479-1A5F3F73D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1" r="10657"/>
          <a:stretch/>
        </p:blipFill>
        <p:spPr>
          <a:xfrm>
            <a:off x="4864609" y="1250193"/>
            <a:ext cx="2070040" cy="26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5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7C596-D69B-9B62-59A2-A5A00E1C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8C000-3C45-5A35-0EA0-09F4F3F8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6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B19A-2706-4D12-B64D-DC3829865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70" y="1504924"/>
            <a:ext cx="2942336" cy="1655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C8C2C-A1B4-3B26-4E21-C231B86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51" y="1333106"/>
            <a:ext cx="2621280" cy="196596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EDCF6F4-D809-F434-3125-70D978025088}"/>
              </a:ext>
            </a:extLst>
          </p:cNvPr>
          <p:cNvGrpSpPr/>
          <p:nvPr/>
        </p:nvGrpSpPr>
        <p:grpSpPr>
          <a:xfrm>
            <a:off x="303719" y="1333106"/>
            <a:ext cx="2743200" cy="2122198"/>
            <a:chOff x="454364" y="1024286"/>
            <a:chExt cx="2743200" cy="21221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800108-A711-495E-6FEA-27EAC7A3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64" y="1024286"/>
              <a:ext cx="2743200" cy="1828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5A78E7-C98B-6337-641D-859AE89CD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5805" y="2851168"/>
              <a:ext cx="1200318" cy="295316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9ADEFF2-A597-6F1F-11D8-6A5AC6B35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38" y="3747210"/>
            <a:ext cx="3800552" cy="2672263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539F03A-64DF-646B-611B-BA975909F0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/>
              <a:t>Overview</a:t>
            </a:r>
            <a:endParaRPr lang="en-A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DFB4D1-8AD1-6F4B-4D2A-07401BA26F2E}"/>
              </a:ext>
            </a:extLst>
          </p:cNvPr>
          <p:cNvSpPr txBox="1"/>
          <p:nvPr/>
        </p:nvSpPr>
        <p:spPr>
          <a:xfrm>
            <a:off x="0" y="65299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Stakeholders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04468D-1B70-D8C0-A8DB-895272AAAA32}"/>
              </a:ext>
            </a:extLst>
          </p:cNvPr>
          <p:cNvSpPr txBox="1"/>
          <p:nvPr/>
        </p:nvSpPr>
        <p:spPr>
          <a:xfrm>
            <a:off x="1231537" y="4898675"/>
            <a:ext cx="49179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Carmakers who think autonomous car is the future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FB7C8-3E79-2CC2-7527-10B7F45F1D9B}"/>
              </a:ext>
            </a:extLst>
          </p:cNvPr>
          <p:cNvSpPr txBox="1"/>
          <p:nvPr/>
        </p:nvSpPr>
        <p:spPr>
          <a:xfrm>
            <a:off x="5216533" y="32533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Google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13581-94D8-3114-C5C7-81949D3435F8}"/>
              </a:ext>
            </a:extLst>
          </p:cNvPr>
          <p:cNvSpPr txBox="1"/>
          <p:nvPr/>
        </p:nvSpPr>
        <p:spPr>
          <a:xfrm>
            <a:off x="9288134" y="3137958"/>
            <a:ext cx="6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Tesla</a:t>
            </a:r>
          </a:p>
        </p:txBody>
      </p:sp>
    </p:spTree>
    <p:extLst>
      <p:ext uri="{BB962C8B-B14F-4D97-AF65-F5344CB8AC3E}">
        <p14:creationId xmlns:p14="http://schemas.microsoft.com/office/powerpoint/2010/main" val="179104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FEBA-50E8-75CE-E906-162192DA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B3DBB-B676-D3E1-E9CF-67F94D05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7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C484F-B298-F258-535D-551B81860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22" y="1971216"/>
            <a:ext cx="4453912" cy="3340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B63A8-83C0-0C0C-D5C0-D89DAA8F8D00}"/>
              </a:ext>
            </a:extLst>
          </p:cNvPr>
          <p:cNvSpPr txBox="1"/>
          <p:nvPr/>
        </p:nvSpPr>
        <p:spPr>
          <a:xfrm>
            <a:off x="665466" y="4325923"/>
            <a:ext cx="516214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AU" sz="2400" dirty="0"/>
              <a:t>Data question :</a:t>
            </a:r>
          </a:p>
          <a:p>
            <a:pPr marL="285750" indent="-285750" algn="ctr">
              <a:buFontTx/>
              <a:buChar char="-"/>
            </a:pPr>
            <a:endParaRPr lang="en-AU" dirty="0"/>
          </a:p>
          <a:p>
            <a:pPr algn="ctr"/>
            <a:r>
              <a:rPr lang="en-AU" dirty="0"/>
              <a:t>What machine learning model could be used to recognize a traffic sign from a predefined list and the most accurate and fast as possible ?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20D8F-F1CC-74C9-AC8A-4771CD79FECF}"/>
              </a:ext>
            </a:extLst>
          </p:cNvPr>
          <p:cNvSpPr txBox="1"/>
          <p:nvPr/>
        </p:nvSpPr>
        <p:spPr>
          <a:xfrm>
            <a:off x="665466" y="1664281"/>
            <a:ext cx="516214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AU" sz="2400" dirty="0"/>
              <a:t>Business question :</a:t>
            </a:r>
          </a:p>
          <a:p>
            <a:pPr marL="285750" indent="-285750">
              <a:buFontTx/>
              <a:buChar char="-"/>
            </a:pPr>
            <a:endParaRPr lang="en-AU" dirty="0"/>
          </a:p>
          <a:p>
            <a:pPr algn="ctr"/>
            <a:r>
              <a:rPr lang="en-AU" dirty="0"/>
              <a:t>How well a car can recognize a traffic sign ?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F218BC2-F672-BDF2-81BD-B59451B84148}"/>
              </a:ext>
            </a:extLst>
          </p:cNvPr>
          <p:cNvSpPr/>
          <p:nvPr/>
        </p:nvSpPr>
        <p:spPr>
          <a:xfrm>
            <a:off x="2995080" y="2679944"/>
            <a:ext cx="502920" cy="1645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0ACA3AF-9E4F-ABCB-4FE9-D1969FEFD7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/>
              <a:t>Overview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27C0C-3F2C-DF5C-16A5-6B57F29245F8}"/>
              </a:ext>
            </a:extLst>
          </p:cNvPr>
          <p:cNvSpPr txBox="1"/>
          <p:nvPr/>
        </p:nvSpPr>
        <p:spPr>
          <a:xfrm>
            <a:off x="0" y="65299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Data question</a:t>
            </a:r>
          </a:p>
        </p:txBody>
      </p:sp>
    </p:spTree>
    <p:extLst>
      <p:ext uri="{BB962C8B-B14F-4D97-AF65-F5344CB8AC3E}">
        <p14:creationId xmlns:p14="http://schemas.microsoft.com/office/powerpoint/2010/main" val="40227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FEBA-50E8-75CE-E906-162192DA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B3DBB-B676-D3E1-E9CF-67F94D05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8</a:t>
            </a:fld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AB0CBE-820F-0903-CCF4-AB1D7D3B3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97" y="1819434"/>
            <a:ext cx="1784581" cy="689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AF5628-2377-F0EF-0D80-3DE77063A33B}"/>
              </a:ext>
            </a:extLst>
          </p:cNvPr>
          <p:cNvSpPr txBox="1"/>
          <p:nvPr/>
        </p:nvSpPr>
        <p:spPr>
          <a:xfrm>
            <a:off x="3682036" y="2788460"/>
            <a:ext cx="4827925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Dataset from Kaggle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50,000+ labelled images of German traffic 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43 different types of 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Images with different dimensions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7EB90E6-3369-BA15-77C8-CE660021C839}"/>
              </a:ext>
            </a:extLst>
          </p:cNvPr>
          <p:cNvSpPr txBox="1">
            <a:spLocks/>
          </p:cNvSpPr>
          <p:nvPr/>
        </p:nvSpPr>
        <p:spPr>
          <a:xfrm>
            <a:off x="0" y="2340"/>
            <a:ext cx="12192000" cy="64420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/>
              <a:t>Overview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943E97-3888-2DB2-A492-554449B0EA13}"/>
              </a:ext>
            </a:extLst>
          </p:cNvPr>
          <p:cNvSpPr txBox="1"/>
          <p:nvPr/>
        </p:nvSpPr>
        <p:spPr>
          <a:xfrm>
            <a:off x="0" y="655334"/>
            <a:ext cx="12191999" cy="461665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26897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0CB5EE-F721-5A70-4DDA-28EE1BCA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German Traffic Sign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DFFA0-DD60-2DA4-6D7E-CCBDEA39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E973C-FB8C-4FEB-83B3-49798DD1196D}" type="slidenum">
              <a:rPr lang="en-AU" smtClean="0"/>
              <a:t>9</a:t>
            </a:fld>
            <a:endParaRPr lang="en-AU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1D3D63-4390-1D1D-C59F-4D79BAEB085D}"/>
              </a:ext>
            </a:extLst>
          </p:cNvPr>
          <p:cNvGrpSpPr/>
          <p:nvPr/>
        </p:nvGrpSpPr>
        <p:grpSpPr>
          <a:xfrm>
            <a:off x="-1524" y="4838289"/>
            <a:ext cx="12192000" cy="1191491"/>
            <a:chOff x="-1524" y="4244397"/>
            <a:chExt cx="12192000" cy="11914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194A69-0BB6-855F-E33E-71E1BB31B50D}"/>
                </a:ext>
              </a:extLst>
            </p:cNvPr>
            <p:cNvSpPr/>
            <p:nvPr/>
          </p:nvSpPr>
          <p:spPr>
            <a:xfrm>
              <a:off x="-1524" y="4244397"/>
              <a:ext cx="12192000" cy="1191491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2">
                    <a:lumMod val="9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49563F-49FE-A870-665F-95374B93DBC7}"/>
                </a:ext>
              </a:extLst>
            </p:cNvPr>
            <p:cNvCxnSpPr/>
            <p:nvPr/>
          </p:nvCxnSpPr>
          <p:spPr>
            <a:xfrm>
              <a:off x="-1524" y="4840142"/>
              <a:ext cx="12192000" cy="0"/>
            </a:xfrm>
            <a:prstGeom prst="line">
              <a:avLst/>
            </a:prstGeom>
            <a:ln w="107950" cap="rnd">
              <a:gradFill>
                <a:gsLst>
                  <a:gs pos="0">
                    <a:schemeClr val="bg1"/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1"/>
              </a:gra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4CBB593-1927-04E7-B366-4D9297569D4D}"/>
              </a:ext>
            </a:extLst>
          </p:cNvPr>
          <p:cNvSpPr/>
          <p:nvPr/>
        </p:nvSpPr>
        <p:spPr>
          <a:xfrm>
            <a:off x="3205170" y="1899845"/>
            <a:ext cx="2539848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Business problem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35B47AD6-E590-4EF4-093A-BC0B985D618A}"/>
              </a:ext>
            </a:extLst>
          </p:cNvPr>
          <p:cNvSpPr/>
          <p:nvPr/>
        </p:nvSpPr>
        <p:spPr>
          <a:xfrm>
            <a:off x="6422896" y="1899845"/>
            <a:ext cx="2324612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Values Delivery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D0F652E-9A71-311E-4F23-A25C98AF31C9}"/>
              </a:ext>
            </a:extLst>
          </p:cNvPr>
          <p:cNvSpPr/>
          <p:nvPr/>
        </p:nvSpPr>
        <p:spPr>
          <a:xfrm>
            <a:off x="9590987" y="1899845"/>
            <a:ext cx="1762813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Conclusions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4F5C0D18-D03D-2E75-8CF0-14A84B34C09F}"/>
              </a:ext>
            </a:extLst>
          </p:cNvPr>
          <p:cNvSpPr/>
          <p:nvPr/>
        </p:nvSpPr>
        <p:spPr>
          <a:xfrm>
            <a:off x="541229" y="1899845"/>
            <a:ext cx="1762813" cy="384295"/>
          </a:xfrm>
          <a:prstGeom prst="homePlat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Bio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E6A26C-EF18-F06C-E425-2A8D8CE92215}"/>
              </a:ext>
            </a:extLst>
          </p:cNvPr>
          <p:cNvCxnSpPr>
            <a:cxnSpLocks/>
          </p:cNvCxnSpPr>
          <p:nvPr/>
        </p:nvCxnSpPr>
        <p:spPr>
          <a:xfrm>
            <a:off x="1311910" y="2278528"/>
            <a:ext cx="25240" cy="2559761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D97E618D-832B-D9CE-9391-912617712225}"/>
              </a:ext>
            </a:extLst>
          </p:cNvPr>
          <p:cNvSpPr txBox="1">
            <a:spLocks/>
          </p:cNvSpPr>
          <p:nvPr/>
        </p:nvSpPr>
        <p:spPr>
          <a:xfrm>
            <a:off x="0" y="2339"/>
            <a:ext cx="12192000" cy="8226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Agenda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375267-4D09-CD5E-36F6-8E481796741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379020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07B1DC-D7A4-1010-D4A1-56BBD5EC5C6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489128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0C3A4F-84B5-4CF5-2F82-73D530935B6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376320" y="2284140"/>
            <a:ext cx="0" cy="2554149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A53F6-F9AA-C805-1738-3AA3EC375570}"/>
              </a:ext>
            </a:extLst>
          </p:cNvPr>
          <p:cNvSpPr/>
          <p:nvPr/>
        </p:nvSpPr>
        <p:spPr>
          <a:xfrm>
            <a:off x="3741072" y="2408461"/>
            <a:ext cx="12758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Key figures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E1DB04-C959-4E4A-B406-46759D9F86D3}"/>
              </a:ext>
            </a:extLst>
          </p:cNvPr>
          <p:cNvSpPr/>
          <p:nvPr/>
        </p:nvSpPr>
        <p:spPr>
          <a:xfrm>
            <a:off x="3650335" y="3050024"/>
            <a:ext cx="1457370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Stakeholders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C0BA0D-9ADF-2309-4DD2-2561055C0806}"/>
              </a:ext>
            </a:extLst>
          </p:cNvPr>
          <p:cNvSpPr/>
          <p:nvPr/>
        </p:nvSpPr>
        <p:spPr>
          <a:xfrm>
            <a:off x="3567204" y="3691587"/>
            <a:ext cx="162363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question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A8FA4E-0A41-6FB8-1CD8-5735F50AD889}"/>
              </a:ext>
            </a:extLst>
          </p:cNvPr>
          <p:cNvSpPr/>
          <p:nvPr/>
        </p:nvSpPr>
        <p:spPr>
          <a:xfrm>
            <a:off x="3895092" y="4333151"/>
            <a:ext cx="96785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D50685-2585-71BA-10B3-7BD1618373D2}"/>
              </a:ext>
            </a:extLst>
          </p:cNvPr>
          <p:cNvSpPr/>
          <p:nvPr/>
        </p:nvSpPr>
        <p:spPr>
          <a:xfrm>
            <a:off x="6094476" y="2362299"/>
            <a:ext cx="266149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Overall process flow used</a:t>
            </a:r>
            <a:endParaRPr lang="en-AU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8E841E-3C33-D00A-B960-1FDE521E44A4}"/>
              </a:ext>
            </a:extLst>
          </p:cNvPr>
          <p:cNvSpPr/>
          <p:nvPr/>
        </p:nvSpPr>
        <p:spPr>
          <a:xfrm>
            <a:off x="6094476" y="2765971"/>
            <a:ext cx="265303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Exploration Data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48A18A-1379-66BD-FF18-FC4626B26A5E}"/>
              </a:ext>
            </a:extLst>
          </p:cNvPr>
          <p:cNvSpPr/>
          <p:nvPr/>
        </p:nvSpPr>
        <p:spPr>
          <a:xfrm>
            <a:off x="6713383" y="3169643"/>
            <a:ext cx="1436192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Pre-process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DE9C89-D92D-CCC6-C1B2-9F8ACDABFF0F}"/>
              </a:ext>
            </a:extLst>
          </p:cNvPr>
          <p:cNvSpPr/>
          <p:nvPr/>
        </p:nvSpPr>
        <p:spPr>
          <a:xfrm>
            <a:off x="6271491" y="3573315"/>
            <a:ext cx="231997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Modelling + Evaluation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39A80C-29D3-F28D-85E2-5F21538B4BB6}"/>
              </a:ext>
            </a:extLst>
          </p:cNvPr>
          <p:cNvSpPr/>
          <p:nvPr/>
        </p:nvSpPr>
        <p:spPr>
          <a:xfrm>
            <a:off x="6695512" y="4380661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Deployment</a:t>
            </a:r>
            <a:endParaRPr lang="en-AU" sz="1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62B6646-E93D-382F-A8D8-F4C0020BE9EB}"/>
              </a:ext>
            </a:extLst>
          </p:cNvPr>
          <p:cNvSpPr/>
          <p:nvPr/>
        </p:nvSpPr>
        <p:spPr>
          <a:xfrm>
            <a:off x="6291522" y="3976987"/>
            <a:ext cx="231997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Best model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49672B-35C3-0383-3668-050EDFC058FA}"/>
              </a:ext>
            </a:extLst>
          </p:cNvPr>
          <p:cNvSpPr/>
          <p:nvPr/>
        </p:nvSpPr>
        <p:spPr>
          <a:xfrm>
            <a:off x="9620322" y="2540906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Summary</a:t>
            </a:r>
            <a:endParaRPr lang="en-AU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541ABF-E0EC-49C7-A7B6-036A95FCAF26}"/>
              </a:ext>
            </a:extLst>
          </p:cNvPr>
          <p:cNvSpPr/>
          <p:nvPr/>
        </p:nvSpPr>
        <p:spPr>
          <a:xfrm>
            <a:off x="9621552" y="3351345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Conclusion</a:t>
            </a:r>
            <a:endParaRPr lang="en-AU" sz="1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A05839-29E0-3D1A-231B-EEB4C5ACCF17}"/>
              </a:ext>
            </a:extLst>
          </p:cNvPr>
          <p:cNvSpPr/>
          <p:nvPr/>
        </p:nvSpPr>
        <p:spPr>
          <a:xfrm>
            <a:off x="9620322" y="4161783"/>
            <a:ext cx="1511996" cy="35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Next steps</a:t>
            </a:r>
            <a:endParaRPr lang="en-AU" sz="18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5B017DB-8435-0AB7-C548-009EA8429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792" y1="68000" x2="24500" y2="72188"/>
                        <a14:foregroundMark x1="24500" y1="72188" x2="20208" y2="65063"/>
                        <a14:foregroundMark x1="20208" y1="65063" x2="23000" y2="38438"/>
                        <a14:foregroundMark x1="23000" y1="38438" x2="22292" y2="37688"/>
                        <a14:foregroundMark x1="22542" y1="65688" x2="25417" y2="64563"/>
                        <a14:foregroundMark x1="18792" y1="72125" x2="21458" y2="75250"/>
                        <a14:foregroundMark x1="77750" y1="39500" x2="79542" y2="55437"/>
                        <a14:foregroundMark x1="79542" y1="55437" x2="80375" y2="57688"/>
                        <a14:foregroundMark x1="80167" y1="49438" x2="80167" y2="49438"/>
                        <a14:foregroundMark x1="80042" y1="47625" x2="80042" y2="47625"/>
                        <a14:foregroundMark x1="77375" y1="37500" x2="77625" y2="36813"/>
                        <a14:foregroundMark x1="77250" y1="35500" x2="77500" y2="34625"/>
                        <a14:foregroundMark x1="77375" y1="36250" x2="78333" y2="38750"/>
                        <a14:foregroundMark x1="74750" y1="63688" x2="79667" y2="72750"/>
                        <a14:foregroundMark x1="79667" y1="72750" x2="75667" y2="60875"/>
                        <a14:foregroundMark x1="75667" y1="60875" x2="79875" y2="72875"/>
                        <a14:foregroundMark x1="79875" y1="72875" x2="76542" y2="73938"/>
                        <a14:foregroundMark x1="74500" y1="74313" x2="75083" y2="71625"/>
                        <a14:foregroundMark x1="75083" y1="75938" x2="79083" y2="74875"/>
                        <a14:foregroundMark x1="79292" y1="67125" x2="80292" y2="63875"/>
                        <a14:foregroundMark x1="79208" y1="62063" x2="79917" y2="63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81" t="23039" r="13473" b="20062"/>
          <a:stretch/>
        </p:blipFill>
        <p:spPr>
          <a:xfrm>
            <a:off x="3457810" y="5068913"/>
            <a:ext cx="1842420" cy="9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6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25521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759</Words>
  <Application>Microsoft Office PowerPoint</Application>
  <PresentationFormat>Widescreen</PresentationFormat>
  <Paragraphs>274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Unicode MS</vt:lpstr>
      <vt:lpstr>Calibri</vt:lpstr>
      <vt:lpstr>Calibri Light</vt:lpstr>
      <vt:lpstr>Office Theme</vt:lpstr>
      <vt:lpstr>Capstone Project German Traffic Sign Recognition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German Traffic Sign Recognition</dc:title>
  <dc:creator>Antonin Stuber</dc:creator>
  <cp:lastModifiedBy>Antonin Stuber</cp:lastModifiedBy>
  <cp:revision>22</cp:revision>
  <dcterms:created xsi:type="dcterms:W3CDTF">2022-10-17T22:18:49Z</dcterms:created>
  <dcterms:modified xsi:type="dcterms:W3CDTF">2022-10-21T10:01:07Z</dcterms:modified>
</cp:coreProperties>
</file>